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8"/>
  </p:notesMasterIdLst>
  <p:sldIdLst>
    <p:sldId id="1951" r:id="rId3"/>
    <p:sldId id="353" r:id="rId4"/>
    <p:sldId id="1901" r:id="rId5"/>
    <p:sldId id="1341" r:id="rId6"/>
    <p:sldId id="1527" r:id="rId7"/>
    <p:sldId id="1274" r:id="rId8"/>
    <p:sldId id="1276" r:id="rId9"/>
    <p:sldId id="1280" r:id="rId10"/>
    <p:sldId id="1278" r:id="rId11"/>
    <p:sldId id="572" r:id="rId12"/>
    <p:sldId id="1159" r:id="rId13"/>
    <p:sldId id="1340" r:id="rId14"/>
    <p:sldId id="1528" r:id="rId15"/>
    <p:sldId id="1338" r:id="rId16"/>
    <p:sldId id="1908" r:id="rId17"/>
    <p:sldId id="1287" r:id="rId18"/>
    <p:sldId id="578" r:id="rId19"/>
    <p:sldId id="1162" r:id="rId20"/>
    <p:sldId id="1203" r:id="rId21"/>
    <p:sldId id="1893" r:id="rId22"/>
    <p:sldId id="1912" r:id="rId23"/>
    <p:sldId id="1911" r:id="rId24"/>
    <p:sldId id="1909" r:id="rId25"/>
    <p:sldId id="1917" r:id="rId26"/>
    <p:sldId id="1304" r:id="rId27"/>
    <p:sldId id="1303" r:id="rId28"/>
    <p:sldId id="1272" r:id="rId29"/>
    <p:sldId id="1269" r:id="rId30"/>
    <p:sldId id="1270" r:id="rId31"/>
    <p:sldId id="1275" r:id="rId32"/>
    <p:sldId id="1273" r:id="rId33"/>
    <p:sldId id="1915" r:id="rId34"/>
    <p:sldId id="1916" r:id="rId35"/>
    <p:sldId id="1910" r:id="rId36"/>
    <p:sldId id="1914" r:id="rId37"/>
    <p:sldId id="1918" r:id="rId38"/>
    <p:sldId id="1904" r:id="rId39"/>
    <p:sldId id="265" r:id="rId40"/>
    <p:sldId id="1719" r:id="rId41"/>
    <p:sldId id="1765" r:id="rId42"/>
    <p:sldId id="1766" r:id="rId43"/>
    <p:sldId id="1767" r:id="rId44"/>
    <p:sldId id="1929" r:id="rId45"/>
    <p:sldId id="1923" r:id="rId46"/>
    <p:sldId id="1926" r:id="rId47"/>
    <p:sldId id="1927" r:id="rId48"/>
    <p:sldId id="1930" r:id="rId49"/>
    <p:sldId id="1906" r:id="rId50"/>
    <p:sldId id="825" r:id="rId51"/>
    <p:sldId id="1931" r:id="rId52"/>
    <p:sldId id="1907" r:id="rId53"/>
    <p:sldId id="1935" r:id="rId54"/>
    <p:sldId id="1942" r:id="rId55"/>
    <p:sldId id="1900" r:id="rId56"/>
    <p:sldId id="1943" r:id="rId57"/>
    <p:sldId id="1394" r:id="rId58"/>
    <p:sldId id="384" r:id="rId59"/>
    <p:sldId id="1348" r:id="rId60"/>
    <p:sldId id="1334" r:id="rId61"/>
    <p:sldId id="1387" r:id="rId62"/>
    <p:sldId id="1393" r:id="rId63"/>
    <p:sldId id="1919" r:id="rId64"/>
    <p:sldId id="1920" r:id="rId65"/>
    <p:sldId id="1921" r:id="rId66"/>
    <p:sldId id="1952" r:id="rId6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00FF"/>
    <a:srgbClr val="008000"/>
    <a:srgbClr val="66FF33"/>
    <a:srgbClr val="009900"/>
    <a:srgbClr val="CC00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2BB436-9DB3-40AF-B301-81FB69242778}" v="2" dt="2026-08-26T18:08:57.0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913" autoAdjust="0"/>
  </p:normalViewPr>
  <p:slideViewPr>
    <p:cSldViewPr snapToGrid="0">
      <p:cViewPr varScale="1">
        <p:scale>
          <a:sx n="83" d="100"/>
          <a:sy n="83" d="100"/>
        </p:scale>
        <p:origin x="14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microsoft.com/office/2015/10/relationships/revisionInfo" Target="revisionInfo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lty Cheramie [PipeXch]" userId="374d734c-1a74-4e3b-9af1-38962644f3d9" providerId="ADAL" clId="{7B4188E0-4048-4591-95B0-07A51B8CC45D}"/>
    <pc:docChg chg="custSel addSld delSld modSld sldOrd">
      <pc:chgData name="Dolty Cheramie [PipeXch]" userId="374d734c-1a74-4e3b-9af1-38962644f3d9" providerId="ADAL" clId="{7B4188E0-4048-4591-95B0-07A51B8CC45D}" dt="2026-08-26T18:14:40.275" v="40" actId="1076"/>
      <pc:docMkLst>
        <pc:docMk/>
      </pc:docMkLst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3275791336" sldId="272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2428251702" sldId="309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1884302530" sldId="336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815239351" sldId="392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1533011222" sldId="399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147542112" sldId="739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4190996472" sldId="880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3721718673" sldId="881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457150908" sldId="1021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873053377" sldId="1069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3669522239" sldId="1097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1996289888" sldId="1128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320028177" sldId="1244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1818301383" sldId="1315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693233914" sldId="1323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931833794" sldId="1327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3534601448" sldId="1339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3715496299" sldId="1352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2285809706" sldId="1360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788320427" sldId="1374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4266824640" sldId="1382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4128152153" sldId="1395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3620018757" sldId="1397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573186460" sldId="1401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2013250345" sldId="1402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1986398518" sldId="1406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3428948926" sldId="1407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3119901493" sldId="1408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2911495732" sldId="1844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1518598052" sldId="1845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4088814816" sldId="1868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2036634485" sldId="1878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1882169289" sldId="1883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2437216685" sldId="1884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644589550" sldId="1885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1283160959" sldId="1886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493971405" sldId="1887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2299799179" sldId="1888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996856139" sldId="1896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1055271436" sldId="1898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2026407211" sldId="1903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3864080691" sldId="1922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2623402612" sldId="1933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2286673752" sldId="1934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2993901625" sldId="1936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1388683690" sldId="1937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1231461381" sldId="1938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1735944910" sldId="1939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1440338878" sldId="1940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2941789347" sldId="1941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2479360075" sldId="1945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3512104264" sldId="1946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4080748226" sldId="1947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1509922806" sldId="1948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3478539095" sldId="1949"/>
        </pc:sldMkLst>
      </pc:sldChg>
      <pc:sldChg chg="del">
        <pc:chgData name="Dolty Cheramie [PipeXch]" userId="374d734c-1a74-4e3b-9af1-38962644f3d9" providerId="ADAL" clId="{7B4188E0-4048-4591-95B0-07A51B8CC45D}" dt="2026-08-26T18:10:17.387" v="38" actId="47"/>
        <pc:sldMkLst>
          <pc:docMk/>
          <pc:sldMk cId="4074192391" sldId="1950"/>
        </pc:sldMkLst>
      </pc:sldChg>
      <pc:sldChg chg="addSp delSp modSp new mod ord modClrScheme chgLayout">
        <pc:chgData name="Dolty Cheramie [PipeXch]" userId="374d734c-1a74-4e3b-9af1-38962644f3d9" providerId="ADAL" clId="{7B4188E0-4048-4591-95B0-07A51B8CC45D}" dt="2026-08-26T18:14:40.275" v="40" actId="1076"/>
        <pc:sldMkLst>
          <pc:docMk/>
          <pc:sldMk cId="1357460015" sldId="1951"/>
        </pc:sldMkLst>
        <pc:spChg chg="del">
          <ac:chgData name="Dolty Cheramie [PipeXch]" userId="374d734c-1a74-4e3b-9af1-38962644f3d9" providerId="ADAL" clId="{7B4188E0-4048-4591-95B0-07A51B8CC45D}" dt="2026-08-26T18:06:53.412" v="3" actId="700"/>
          <ac:spMkLst>
            <pc:docMk/>
            <pc:sldMk cId="1357460015" sldId="1951"/>
            <ac:spMk id="2" creationId="{38E96055-CCF8-265A-F21B-69B7EB9453A7}"/>
          </ac:spMkLst>
        </pc:spChg>
        <pc:spChg chg="del">
          <ac:chgData name="Dolty Cheramie [PipeXch]" userId="374d734c-1a74-4e3b-9af1-38962644f3d9" providerId="ADAL" clId="{7B4188E0-4048-4591-95B0-07A51B8CC45D}" dt="2026-08-26T18:06:53.412" v="3" actId="700"/>
          <ac:spMkLst>
            <pc:docMk/>
            <pc:sldMk cId="1357460015" sldId="1951"/>
            <ac:spMk id="3" creationId="{760987F8-75BD-4EB6-161A-57410CD7E6F8}"/>
          </ac:spMkLst>
        </pc:spChg>
        <pc:spChg chg="add mod">
          <ac:chgData name="Dolty Cheramie [PipeXch]" userId="374d734c-1a74-4e3b-9af1-38962644f3d9" providerId="ADAL" clId="{7B4188E0-4048-4591-95B0-07A51B8CC45D}" dt="2026-08-26T18:14:40.275" v="40" actId="1076"/>
          <ac:spMkLst>
            <pc:docMk/>
            <pc:sldMk cId="1357460015" sldId="1951"/>
            <ac:spMk id="3" creationId="{B3966689-4B5B-DDC4-1B59-83D423E9ECF3}"/>
          </ac:spMkLst>
        </pc:spChg>
        <pc:spChg chg="add mod">
          <ac:chgData name="Dolty Cheramie [PipeXch]" userId="374d734c-1a74-4e3b-9af1-38962644f3d9" providerId="ADAL" clId="{7B4188E0-4048-4591-95B0-07A51B8CC45D}" dt="2026-08-26T18:07:29.605" v="18" actId="1076"/>
          <ac:spMkLst>
            <pc:docMk/>
            <pc:sldMk cId="1357460015" sldId="1951"/>
            <ac:spMk id="4" creationId="{DB3556A4-4DCA-D933-3743-A56E823CFB72}"/>
          </ac:spMkLst>
        </pc:spChg>
      </pc:sldChg>
      <pc:sldChg chg="modSp add mod">
        <pc:chgData name="Dolty Cheramie [PipeXch]" userId="374d734c-1a74-4e3b-9af1-38962644f3d9" providerId="ADAL" clId="{7B4188E0-4048-4591-95B0-07A51B8CC45D}" dt="2026-08-26T18:09:22.661" v="37" actId="1076"/>
        <pc:sldMkLst>
          <pc:docMk/>
          <pc:sldMk cId="3365282027" sldId="1952"/>
        </pc:sldMkLst>
        <pc:spChg chg="mod">
          <ac:chgData name="Dolty Cheramie [PipeXch]" userId="374d734c-1a74-4e3b-9af1-38962644f3d9" providerId="ADAL" clId="{7B4188E0-4048-4591-95B0-07A51B8CC45D}" dt="2026-08-26T18:09:22.661" v="37" actId="1076"/>
          <ac:spMkLst>
            <pc:docMk/>
            <pc:sldMk cId="3365282027" sldId="1952"/>
            <ac:spMk id="4" creationId="{C9CFE3D7-A1BE-E1E1-0653-00E934E896E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7A6EF-0D2F-4C43-A7FF-4E6788DDDF9A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B3C8A-6922-4BE7-9950-47B8BC240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874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08365" y="8842030"/>
            <a:ext cx="2989970" cy="46545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FD5F015-EC51-4B0B-AD24-584D29868692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848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1901E9-E3D8-4E0D-90B9-F4F303E8CAE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10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D5F015-EC51-4B0B-AD24-584D29868692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897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D5F015-EC51-4B0B-AD24-584D29868692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38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7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470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953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4"/>
            <a:ext cx="5825202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>
                <a:solidFill>
                  <a:srgbClr val="003399"/>
                </a:solidFill>
              </a:rPr>
              <a:pPr/>
              <a:t>‹#›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72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>
                <a:solidFill>
                  <a:srgbClr val="003399"/>
                </a:solidFill>
              </a:rPr>
              <a:pPr/>
              <a:t>‹#›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89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68"/>
            <a:ext cx="6447501" cy="182658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>
                <a:solidFill>
                  <a:srgbClr val="003399"/>
                </a:solidFill>
              </a:rPr>
              <a:pPr/>
              <a:t>‹#›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36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2160589"/>
            <a:ext cx="3138026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>
                <a:solidFill>
                  <a:srgbClr val="003399"/>
                </a:solidFill>
              </a:rPr>
              <a:pPr/>
              <a:t>‹#›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26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737246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737246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>
                <a:solidFill>
                  <a:srgbClr val="003399"/>
                </a:solidFill>
              </a:rPr>
              <a:pPr/>
              <a:t>‹#›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63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>
                <a:solidFill>
                  <a:srgbClr val="003399"/>
                </a:solidFill>
              </a:rPr>
              <a:pPr/>
              <a:t>‹#›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88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>
                <a:solidFill>
                  <a:srgbClr val="003399"/>
                </a:solidFill>
              </a:rPr>
              <a:pPr/>
              <a:t>‹#›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2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98604"/>
            <a:ext cx="2890896" cy="1278466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514925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>
                <a:solidFill>
                  <a:srgbClr val="003399"/>
                </a:solidFill>
              </a:rPr>
              <a:pPr/>
              <a:t>‹#›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79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757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>
                <a:solidFill>
                  <a:srgbClr val="003399"/>
                </a:solidFill>
              </a:rPr>
              <a:pPr/>
              <a:t>‹#›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4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>
                <a:solidFill>
                  <a:srgbClr val="003399"/>
                </a:solidFill>
              </a:rPr>
              <a:pPr/>
              <a:t>‹#›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3928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>
                <a:solidFill>
                  <a:srgbClr val="003399"/>
                </a:solidFill>
              </a:rPr>
              <a:pPr/>
              <a:t>‹#›</a:t>
            </a:fld>
            <a:endParaRPr lang="en-US" dirty="0">
              <a:solidFill>
                <a:srgbClr val="00339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6000" dirty="0">
                <a:ln w="3175" cmpd="sng">
                  <a:noFill/>
                </a:ln>
                <a:solidFill>
                  <a:srgbClr val="003399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6000" dirty="0">
                <a:ln w="3175" cmpd="sng">
                  <a:noFill/>
                </a:ln>
                <a:solidFill>
                  <a:srgbClr val="003399">
                    <a:lumMod val="60000"/>
                    <a:lumOff val="40000"/>
                  </a:srgbClr>
                </a:solidFill>
                <a:latin typeface="Arial"/>
              </a:rPr>
              <a:t>”</a:t>
            </a:r>
            <a:endParaRPr lang="en-US" dirty="0">
              <a:solidFill>
                <a:srgbClr val="003399">
                  <a:lumMod val="60000"/>
                  <a:lumOff val="40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72432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>
                <a:solidFill>
                  <a:srgbClr val="003399"/>
                </a:solidFill>
              </a:rPr>
              <a:pPr/>
              <a:t>‹#›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6434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>
                <a:solidFill>
                  <a:srgbClr val="003399"/>
                </a:solidFill>
              </a:rPr>
              <a:pPr/>
              <a:t>‹#›</a:t>
            </a:fld>
            <a:endParaRPr lang="en-US" dirty="0">
              <a:solidFill>
                <a:srgbClr val="003399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6000" dirty="0">
                <a:ln w="3175" cmpd="sng">
                  <a:noFill/>
                </a:ln>
                <a:solidFill>
                  <a:srgbClr val="003399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6000" dirty="0">
                <a:ln w="3175" cmpd="sng">
                  <a:noFill/>
                </a:ln>
                <a:solidFill>
                  <a:srgbClr val="003399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59865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>
                <a:solidFill>
                  <a:srgbClr val="003399"/>
                </a:solidFill>
              </a:rPr>
              <a:pPr/>
              <a:t>‹#›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7146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>
                <a:solidFill>
                  <a:srgbClr val="003399"/>
                </a:solidFill>
              </a:rPr>
              <a:pPr/>
              <a:t>‹#›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65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609600"/>
            <a:ext cx="978557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609600"/>
            <a:ext cx="5295113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>
                <a:solidFill>
                  <a:srgbClr val="003399"/>
                </a:solidFill>
              </a:rPr>
              <a:pPr/>
              <a:t>‹#›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21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893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006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798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5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395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89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86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332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1363"/>
            <a:ext cx="683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BF3EA-1A78-4F07-BDC0-C8A1BD4611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6041363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6041363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401CF334-2D5C-4859-84A6-CA7E6E43FAEB}" type="slidenum">
              <a:rPr lang="en-US" smtClean="0">
                <a:solidFill>
                  <a:srgbClr val="003399"/>
                </a:solidFill>
              </a:rPr>
              <a:pPr/>
              <a:t>‹#›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236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https://files.constantcontact.com/46e3d1c8901/ae43f6e3-1947-42ca-b84c-0e58c341d3f8.png?rdr=true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1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B3556A4-4DCA-D933-3743-A56E823CFB72}"/>
              </a:ext>
            </a:extLst>
          </p:cNvPr>
          <p:cNvSpPr/>
          <p:nvPr/>
        </p:nvSpPr>
        <p:spPr>
          <a:xfrm>
            <a:off x="2211582" y="1859340"/>
            <a:ext cx="361188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>
                <a:ln/>
                <a:solidFill>
                  <a:srgbClr val="00CC00"/>
                </a:solidFill>
                <a:effectLst/>
              </a:rPr>
              <a:t>Part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66689-4B5B-DDC4-1B59-83D423E9ECF3}"/>
              </a:ext>
            </a:extLst>
          </p:cNvPr>
          <p:cNvSpPr txBox="1"/>
          <p:nvPr/>
        </p:nvSpPr>
        <p:spPr>
          <a:xfrm>
            <a:off x="2047691" y="3319703"/>
            <a:ext cx="3939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Best Seen In Slideshow Mode</a:t>
            </a:r>
          </a:p>
        </p:txBody>
      </p:sp>
    </p:spTree>
    <p:extLst>
      <p:ext uri="{BB962C8B-B14F-4D97-AF65-F5344CB8AC3E}">
        <p14:creationId xmlns:p14="http://schemas.microsoft.com/office/powerpoint/2010/main" val="135746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7121E1-1DF7-4189-A9C5-56ECB6BFEEC7}"/>
              </a:ext>
            </a:extLst>
          </p:cNvPr>
          <p:cNvSpPr/>
          <p:nvPr/>
        </p:nvSpPr>
        <p:spPr>
          <a:xfrm>
            <a:off x="959858" y="739042"/>
            <a:ext cx="722428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 cap="none" spc="0" dirty="0">
                <a:ln/>
                <a:solidFill>
                  <a:srgbClr val="33CC33"/>
                </a:solidFill>
                <a:effectLst/>
              </a:rPr>
              <a:t>Let’s Get Started</a:t>
            </a:r>
          </a:p>
        </p:txBody>
      </p:sp>
    </p:spTree>
    <p:extLst>
      <p:ext uri="{BB962C8B-B14F-4D97-AF65-F5344CB8AC3E}">
        <p14:creationId xmlns:p14="http://schemas.microsoft.com/office/powerpoint/2010/main" val="2930156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arge long train on a train track with trees in the background&#10;&#10;Description automatically generated">
            <a:extLst>
              <a:ext uri="{FF2B5EF4-FFF2-40B4-BE49-F238E27FC236}">
                <a16:creationId xmlns:a16="http://schemas.microsoft.com/office/drawing/2014/main" id="{F511DF7A-8191-4E41-B999-A59B999E4A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179371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7121E1-1DF7-4189-A9C5-56ECB6BFEEC7}"/>
              </a:ext>
            </a:extLst>
          </p:cNvPr>
          <p:cNvSpPr/>
          <p:nvPr/>
        </p:nvSpPr>
        <p:spPr>
          <a:xfrm>
            <a:off x="582636" y="258752"/>
            <a:ext cx="7978728" cy="572464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cap="none" spc="0" dirty="0">
                <a:ln/>
                <a:solidFill>
                  <a:srgbClr val="33CC33"/>
                </a:solidFill>
                <a:effectLst/>
              </a:rPr>
              <a:t>I am here to share with you </a:t>
            </a:r>
            <a:r>
              <a:rPr lang="en-US" sz="8800" b="1" cap="none" spc="0" dirty="0">
                <a:ln/>
                <a:solidFill>
                  <a:srgbClr val="FF0000"/>
                </a:solidFill>
                <a:effectLst/>
              </a:rPr>
              <a:t>my view</a:t>
            </a:r>
            <a:r>
              <a:rPr lang="en-US" sz="6600" b="1" cap="none" spc="0" dirty="0">
                <a:ln/>
                <a:solidFill>
                  <a:srgbClr val="33CC33"/>
                </a:solidFill>
                <a:effectLst/>
              </a:rPr>
              <a:t> of how we got here, and </a:t>
            </a:r>
            <a:r>
              <a:rPr lang="en-US" sz="8000" b="1" cap="none" spc="0" dirty="0">
                <a:ln/>
                <a:solidFill>
                  <a:srgbClr val="FF0000"/>
                </a:solidFill>
                <a:effectLst/>
              </a:rPr>
              <a:t>my guess</a:t>
            </a:r>
            <a:r>
              <a:rPr lang="en-US" sz="6600" b="1" cap="none" spc="0" dirty="0">
                <a:ln/>
                <a:solidFill>
                  <a:srgbClr val="33CC33"/>
                </a:solidFill>
                <a:effectLst/>
              </a:rPr>
              <a:t> as to where we’re headed…</a:t>
            </a:r>
          </a:p>
        </p:txBody>
      </p:sp>
    </p:spTree>
    <p:extLst>
      <p:ext uri="{BB962C8B-B14F-4D97-AF65-F5344CB8AC3E}">
        <p14:creationId xmlns:p14="http://schemas.microsoft.com/office/powerpoint/2010/main" val="3153618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F292E3-70C5-B085-EF9F-E9F8009F3E47}"/>
              </a:ext>
            </a:extLst>
          </p:cNvPr>
          <p:cNvSpPr/>
          <p:nvPr/>
        </p:nvSpPr>
        <p:spPr>
          <a:xfrm>
            <a:off x="582636" y="265564"/>
            <a:ext cx="7978728" cy="51706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cap="none" spc="0" dirty="0">
                <a:ln/>
                <a:effectLst/>
              </a:rPr>
              <a:t>“You are entitled to your own opinions, </a:t>
            </a:r>
            <a:r>
              <a:rPr lang="en-US" sz="6600" b="1" cap="none" spc="0" dirty="0">
                <a:ln/>
                <a:solidFill>
                  <a:srgbClr val="FF0000"/>
                </a:solidFill>
                <a:effectLst/>
              </a:rPr>
              <a:t>BUT, </a:t>
            </a:r>
            <a:r>
              <a:rPr lang="en-US" sz="6600" b="1" cap="none" spc="0" dirty="0">
                <a:ln/>
                <a:effectLst/>
              </a:rPr>
              <a:t>you are not entitled to your own </a:t>
            </a:r>
            <a:r>
              <a:rPr lang="en-US" sz="6600" b="1" cap="none" spc="0" dirty="0">
                <a:ln/>
                <a:solidFill>
                  <a:srgbClr val="FF0000"/>
                </a:solidFill>
                <a:effectLst/>
              </a:rPr>
              <a:t>facts.”</a:t>
            </a:r>
          </a:p>
        </p:txBody>
      </p:sp>
    </p:spTree>
    <p:extLst>
      <p:ext uri="{BB962C8B-B14F-4D97-AF65-F5344CB8AC3E}">
        <p14:creationId xmlns:p14="http://schemas.microsoft.com/office/powerpoint/2010/main" val="1392210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E817C0-61A7-A16A-1BE9-C34EDC46A02D}"/>
              </a:ext>
            </a:extLst>
          </p:cNvPr>
          <p:cNvSpPr txBox="1"/>
          <p:nvPr/>
        </p:nvSpPr>
        <p:spPr>
          <a:xfrm>
            <a:off x="1571625" y="361950"/>
            <a:ext cx="57390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Connect The Dots…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4429B26-B7AD-053D-6CE6-DFD0EE557E7A}"/>
              </a:ext>
            </a:extLst>
          </p:cNvPr>
          <p:cNvCxnSpPr>
            <a:cxnSpLocks/>
          </p:cNvCxnSpPr>
          <p:nvPr/>
        </p:nvCxnSpPr>
        <p:spPr>
          <a:xfrm>
            <a:off x="1457325" y="1866900"/>
            <a:ext cx="6296025" cy="1304925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8E8458F2-C319-1D4F-C97E-F678F31386C3}"/>
              </a:ext>
            </a:extLst>
          </p:cNvPr>
          <p:cNvSpPr/>
          <p:nvPr/>
        </p:nvSpPr>
        <p:spPr>
          <a:xfrm>
            <a:off x="1162050" y="1657350"/>
            <a:ext cx="457200" cy="4572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F4B20B95-227C-9DA8-BEFB-75699348278B}"/>
              </a:ext>
            </a:extLst>
          </p:cNvPr>
          <p:cNvSpPr/>
          <p:nvPr/>
        </p:nvSpPr>
        <p:spPr>
          <a:xfrm>
            <a:off x="7591425" y="2953345"/>
            <a:ext cx="457200" cy="457200"/>
          </a:xfrm>
          <a:prstGeom prst="flowChartConnector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5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B695A4-243C-C585-F177-58997799F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arge long train on a train track with trees in the background&#10;&#10;Description automatically generated">
            <a:extLst>
              <a:ext uri="{FF2B5EF4-FFF2-40B4-BE49-F238E27FC236}">
                <a16:creationId xmlns:a16="http://schemas.microsoft.com/office/drawing/2014/main" id="{B8FF421B-40DE-CCC1-140E-A05FA913CC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941744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9A29D5-ACF9-818D-CF93-BAD3A48E5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12648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8ADB08-1F34-A198-ED80-958861B733B9}"/>
              </a:ext>
            </a:extLst>
          </p:cNvPr>
          <p:cNvSpPr txBox="1"/>
          <p:nvPr/>
        </p:nvSpPr>
        <p:spPr>
          <a:xfrm>
            <a:off x="1902691" y="4110182"/>
            <a:ext cx="56414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How We Got Here…</a:t>
            </a:r>
          </a:p>
        </p:txBody>
      </p:sp>
    </p:spTree>
    <p:extLst>
      <p:ext uri="{BB962C8B-B14F-4D97-AF65-F5344CB8AC3E}">
        <p14:creationId xmlns:p14="http://schemas.microsoft.com/office/powerpoint/2010/main" val="327847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Image Detail"/>
          <p:cNvPicPr>
            <a:picLocks noChangeAspect="1" noChangeArrowheads="1"/>
          </p:cNvPicPr>
          <p:nvPr/>
        </p:nvPicPr>
        <p:blipFill>
          <a:blip r:embed="rId3" cstate="print"/>
          <a:srcRect r="7699"/>
          <a:stretch>
            <a:fillRect/>
          </a:stretch>
        </p:blipFill>
        <p:spPr bwMode="auto">
          <a:xfrm>
            <a:off x="-376" y="0"/>
            <a:ext cx="9144753" cy="6858000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838200" y="4361671"/>
            <a:ext cx="5578475" cy="639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i="1" kern="10" dirty="0">
                <a:ln w="19050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The Drivers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5001433"/>
            <a:ext cx="56769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i="1" dirty="0">
                <a:ln w="19050">
                  <a:solidFill>
                    <a:srgbClr val="007D00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What drives our activity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7437" y="437882"/>
            <a:ext cx="4849009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649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AB00472-3A84-4673-8706-CAC532A3A404}"/>
              </a:ext>
            </a:extLst>
          </p:cNvPr>
          <p:cNvSpPr/>
          <p:nvPr/>
        </p:nvSpPr>
        <p:spPr>
          <a:xfrm>
            <a:off x="868199" y="117604"/>
            <a:ext cx="7407605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cap="none" spc="0" dirty="0">
                <a:ln w="38100" cmpd="sng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/>
              </a:rPr>
              <a:t>Raw Steel</a:t>
            </a:r>
          </a:p>
        </p:txBody>
      </p:sp>
    </p:spTree>
    <p:extLst>
      <p:ext uri="{BB962C8B-B14F-4D97-AF65-F5344CB8AC3E}">
        <p14:creationId xmlns:p14="http://schemas.microsoft.com/office/powerpoint/2010/main" val="88261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51CB8C-F12E-8996-ABE8-5F2C74050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179" y="304800"/>
            <a:ext cx="7249643" cy="59436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1DBFF5E-B1BB-F6B8-0128-C3E112FEF010}"/>
              </a:ext>
            </a:extLst>
          </p:cNvPr>
          <p:cNvSpPr/>
          <p:nvPr/>
        </p:nvSpPr>
        <p:spPr>
          <a:xfrm>
            <a:off x="5133975" y="1362075"/>
            <a:ext cx="1343025" cy="752475"/>
          </a:xfrm>
          <a:prstGeom prst="roundRect">
            <a:avLst/>
          </a:prstGeom>
          <a:noFill/>
          <a:ln w="762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32E01C-E8F9-E541-1B80-6398498F23B8}"/>
              </a:ext>
            </a:extLst>
          </p:cNvPr>
          <p:cNvSpPr/>
          <p:nvPr/>
        </p:nvSpPr>
        <p:spPr>
          <a:xfrm>
            <a:off x="3391452" y="2348210"/>
            <a:ext cx="215155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cap="none" spc="0" dirty="0">
                <a:ln/>
                <a:solidFill>
                  <a:srgbClr val="FF0000"/>
                </a:solidFill>
                <a:effectLst/>
              </a:rPr>
              <a:t>72%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06D76D5-436F-D6AE-D6A5-8C40948FBBA9}"/>
              </a:ext>
            </a:extLst>
          </p:cNvPr>
          <p:cNvSpPr/>
          <p:nvPr/>
        </p:nvSpPr>
        <p:spPr>
          <a:xfrm>
            <a:off x="1228725" y="4419600"/>
            <a:ext cx="1457325" cy="75247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EEAFFBB-CA84-8AF2-4CA4-CCF4061ED6C3}"/>
              </a:ext>
            </a:extLst>
          </p:cNvPr>
          <p:cNvSpPr/>
          <p:nvPr/>
        </p:nvSpPr>
        <p:spPr>
          <a:xfrm>
            <a:off x="6844271" y="2057400"/>
            <a:ext cx="1343025" cy="75247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20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1178" y="2357798"/>
            <a:ext cx="6630982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/>
                <a:solidFill>
                  <a:srgbClr val="99CC00"/>
                </a:solidFill>
                <a:effectLst/>
                <a:uLnTx/>
                <a:uFillTx/>
                <a:latin typeface="Arial Black"/>
                <a:ea typeface="+mn-ea"/>
                <a:cs typeface="+mn-cs"/>
              </a:rPr>
              <a:t>“A Look At The Oil Patch”</a:t>
            </a:r>
          </a:p>
        </p:txBody>
      </p:sp>
      <p:sp>
        <p:nvSpPr>
          <p:cNvPr id="8" name="Rectangle 7"/>
          <p:cNvSpPr/>
          <p:nvPr/>
        </p:nvSpPr>
        <p:spPr>
          <a:xfrm>
            <a:off x="857765" y="3044986"/>
            <a:ext cx="6107698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/>
                <a:solidFill>
                  <a:srgbClr val="2683C6">
                    <a:lumMod val="75000"/>
                  </a:srgbClr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Sense we last met in August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10514" y="4412319"/>
            <a:ext cx="3455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NAPCA Workshop 2026</a:t>
            </a:r>
          </a:p>
        </p:txBody>
      </p:sp>
      <p:sp>
        <p:nvSpPr>
          <p:cNvPr id="6" name="Rectangle 5"/>
          <p:cNvSpPr/>
          <p:nvPr/>
        </p:nvSpPr>
        <p:spPr>
          <a:xfrm>
            <a:off x="1450495" y="4797585"/>
            <a:ext cx="44565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Margaritaville Lake Resort, Montgomery, Texas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F59983-F676-6D29-BD64-3AD7E659F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515" y="695543"/>
            <a:ext cx="6182588" cy="91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24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C8CB8D7-B161-2BF5-76A3-F3F063004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885" y="0"/>
            <a:ext cx="656023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F4BCD5-1523-310A-D035-28CC24C540E4}"/>
              </a:ext>
            </a:extLst>
          </p:cNvPr>
          <p:cNvSpPr/>
          <p:nvPr/>
        </p:nvSpPr>
        <p:spPr>
          <a:xfrm>
            <a:off x="1194483" y="3736649"/>
            <a:ext cx="6525327" cy="516155"/>
          </a:xfrm>
          <a:prstGeom prst="rect">
            <a:avLst/>
          </a:prstGeom>
          <a:noFill/>
          <a:ln w="76200">
            <a:solidFill>
              <a:srgbClr val="66FF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56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B96CF-9676-BCB0-0D19-6146F877A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CCBEC5-6C53-F7E6-C960-26659B3D9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6700"/>
            <a:ext cx="8229600" cy="48398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812D914-3405-F16D-E897-6F188DA94B6F}"/>
              </a:ext>
            </a:extLst>
          </p:cNvPr>
          <p:cNvSpPr/>
          <p:nvPr/>
        </p:nvSpPr>
        <p:spPr>
          <a:xfrm>
            <a:off x="3964431" y="3402832"/>
            <a:ext cx="4425696" cy="93070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72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271635A-828D-50AA-E683-48B4211056F9}"/>
              </a:ext>
            </a:extLst>
          </p:cNvPr>
          <p:cNvSpPr txBox="1"/>
          <p:nvPr/>
        </p:nvSpPr>
        <p:spPr>
          <a:xfrm>
            <a:off x="845127" y="523113"/>
            <a:ext cx="7652327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>
                <a:solidFill>
                  <a:srgbClr val="0000FF"/>
                </a:solidFill>
              </a:rPr>
              <a:t>Infrastructure Investment and Jobs Act (IIJA)</a:t>
            </a:r>
          </a:p>
          <a:p>
            <a:pPr>
              <a:buNone/>
            </a:pPr>
            <a:r>
              <a:rPr lang="en-US" sz="1600" dirty="0"/>
              <a:t>commonly called the </a:t>
            </a:r>
            <a:r>
              <a:rPr lang="en-US" sz="1600" b="1" dirty="0"/>
              <a:t>Bipartisan Infrastructure Law</a:t>
            </a:r>
            <a:r>
              <a:rPr lang="en-US" sz="1600" dirty="0"/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600" b="1" dirty="0"/>
              <a:t>Signed:</a:t>
            </a:r>
            <a:r>
              <a:rPr lang="en-US" sz="1600" dirty="0"/>
              <a:t> November 15, 2021, by President Joe Biden.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600" b="1" dirty="0"/>
              <a:t>Bill:</a:t>
            </a:r>
            <a:r>
              <a:rPr lang="en-US" sz="1600" dirty="0"/>
              <a:t> H.R. 3684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600" b="1" dirty="0"/>
              <a:t>Law:</a:t>
            </a:r>
            <a:r>
              <a:rPr lang="en-US" sz="1600" dirty="0"/>
              <a:t> Public Law 117-58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600" b="1" dirty="0"/>
              <a:t>Total investment:</a:t>
            </a:r>
            <a:r>
              <a:rPr lang="en-US" sz="1600" dirty="0"/>
              <a:t> About </a:t>
            </a:r>
            <a:r>
              <a:rPr lang="en-US" sz="1600" b="1" dirty="0"/>
              <a:t>$1.2 trillion</a:t>
            </a:r>
            <a:r>
              <a:rPr lang="en-US" sz="1600" dirty="0"/>
              <a:t>, including roughly </a:t>
            </a:r>
            <a:r>
              <a:rPr lang="en-US" sz="1600" b="1" dirty="0"/>
              <a:t>$550 billion in new federal spending</a:t>
            </a:r>
            <a:r>
              <a:rPr lang="en-US" sz="1600" dirty="0"/>
              <a:t>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600" b="1" dirty="0"/>
              <a:t>Purpose:</a:t>
            </a:r>
            <a:r>
              <a:rPr lang="en-US" sz="1600" dirty="0"/>
              <a:t> Fund infrastructure projects across the country, including: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Roads and bridges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Public transportation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Passenger and freight rail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Airports, ports, and waterways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Drinking-water and wastewater systems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Broadband internet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Electric-vehicle charging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Power-grid improvements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Environmental cleanup and climate resilience </a:t>
            </a:r>
          </a:p>
          <a:p>
            <a:pPr>
              <a:buNone/>
            </a:pPr>
            <a:r>
              <a:rPr lang="en-US" sz="1600" dirty="0"/>
              <a:t>It was </a:t>
            </a:r>
            <a:r>
              <a:rPr lang="en-US" sz="1600" b="1" dirty="0"/>
              <a:t>bipartisan legislation</a:t>
            </a:r>
            <a:r>
              <a:rPr lang="en-US" sz="1600" dirty="0"/>
              <a:t>, rather than a bill passed solely by the Biden administration—the administration supported it, but </a:t>
            </a:r>
            <a:r>
              <a:rPr lang="en-US" sz="1600" b="1" dirty="0"/>
              <a:t>Congress passed it</a:t>
            </a:r>
            <a:r>
              <a:rPr lang="en-US" sz="1600" dirty="0"/>
              <a:t>, and Biden signed it into law.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6757CD-B98B-C662-9701-6280A9D923D2}"/>
              </a:ext>
            </a:extLst>
          </p:cNvPr>
          <p:cNvSpPr/>
          <p:nvPr/>
        </p:nvSpPr>
        <p:spPr>
          <a:xfrm>
            <a:off x="1431637" y="2715489"/>
            <a:ext cx="4023360" cy="21945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8E8383-689A-BE9A-AAA2-BDF67479A300}"/>
              </a:ext>
            </a:extLst>
          </p:cNvPr>
          <p:cNvSpPr/>
          <p:nvPr/>
        </p:nvSpPr>
        <p:spPr>
          <a:xfrm>
            <a:off x="988753" y="1209548"/>
            <a:ext cx="4866640" cy="324105"/>
          </a:xfrm>
          <a:prstGeom prst="rect">
            <a:avLst/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3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3262C3-AEA2-6C15-0D92-44F372B64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89" y="397685"/>
            <a:ext cx="8655623" cy="4547870"/>
          </a:xfrm>
          <a:prstGeom prst="rect">
            <a:avLst/>
          </a:prstGeom>
        </p:spPr>
      </p:pic>
      <p:pic>
        <p:nvPicPr>
          <p:cNvPr id="5" name="Picture 4" descr="Nucor to build State-of-the-Art Plate Mill in Midwest - Material Handling  Wholesaler">
            <a:extLst>
              <a:ext uri="{FF2B5EF4-FFF2-40B4-BE49-F238E27FC236}">
                <a16:creationId xmlns:a16="http://schemas.microsoft.com/office/drawing/2014/main" id="{9E6471D9-21D7-D729-D2AC-C13C430EB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96837"/>
            <a:ext cx="4286250" cy="1533525"/>
          </a:xfrm>
          <a:prstGeom prst="rect">
            <a:avLst/>
          </a:prstGeom>
        </p:spPr>
      </p:pic>
      <p:pic>
        <p:nvPicPr>
          <p:cNvPr id="6" name="Picture 5" descr="Cleveland-Cliffs Inc. - YouTube">
            <a:extLst>
              <a:ext uri="{FF2B5EF4-FFF2-40B4-BE49-F238E27FC236}">
                <a16:creationId xmlns:a16="http://schemas.microsoft.com/office/drawing/2014/main" id="{803920A6-2E48-24B9-EF93-7095EEACA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136" y="1598920"/>
            <a:ext cx="3070100" cy="27421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Updated: Nippon Steel to acquire US Steel for $14.9B - Recycling Today">
            <a:extLst>
              <a:ext uri="{FF2B5EF4-FFF2-40B4-BE49-F238E27FC236}">
                <a16:creationId xmlns:a16="http://schemas.microsoft.com/office/drawing/2014/main" id="{A9723A68-A289-8201-6CF1-722F9471F3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3316" y="4588259"/>
            <a:ext cx="3530823" cy="19812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Careers New | Steel Dynamics">
            <a:extLst>
              <a:ext uri="{FF2B5EF4-FFF2-40B4-BE49-F238E27FC236}">
                <a16:creationId xmlns:a16="http://schemas.microsoft.com/office/drawing/2014/main" id="{5A46101E-0B90-6F61-8CF6-5F67F168E93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5745" b="36328"/>
          <a:stretch>
            <a:fillRect/>
          </a:stretch>
        </p:blipFill>
        <p:spPr>
          <a:xfrm>
            <a:off x="244188" y="3615517"/>
            <a:ext cx="4506827" cy="133003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A5881BF-243B-2110-0C07-539E810E1F51}"/>
              </a:ext>
            </a:extLst>
          </p:cNvPr>
          <p:cNvSpPr/>
          <p:nvPr/>
        </p:nvSpPr>
        <p:spPr>
          <a:xfrm>
            <a:off x="293479" y="360711"/>
            <a:ext cx="4150651" cy="2957131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71%</a:t>
            </a:r>
            <a:endParaRPr lang="en-US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72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6CC58-9AAF-CE0D-E466-BA01BCEFF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36A14E-B173-2C59-F478-8D50AB13D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AA44B96-DDA6-5D9F-7046-668B97697161}"/>
              </a:ext>
            </a:extLst>
          </p:cNvPr>
          <p:cNvSpPr/>
          <p:nvPr/>
        </p:nvSpPr>
        <p:spPr>
          <a:xfrm>
            <a:off x="868199" y="117604"/>
            <a:ext cx="7407605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cap="none" spc="0" dirty="0">
                <a:ln w="38100" cmpd="sng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/>
              </a:rPr>
              <a:t>Raw Steel</a:t>
            </a:r>
          </a:p>
        </p:txBody>
      </p:sp>
    </p:spTree>
    <p:extLst>
      <p:ext uri="{BB962C8B-B14F-4D97-AF65-F5344CB8AC3E}">
        <p14:creationId xmlns:p14="http://schemas.microsoft.com/office/powerpoint/2010/main" val="300682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470" y="0"/>
            <a:ext cx="6833061" cy="6858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3024549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06" y="0"/>
            <a:ext cx="68767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6316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9955" y="0"/>
            <a:ext cx="6844090" cy="6858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0666618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3505"/>
            <a:ext cx="9144000" cy="5245811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4388492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07142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141178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51357E-C530-76AC-C786-179CE76E9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FD10CBC-8957-BDAE-4F93-43F32FC2A880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613"/>
            <a:ext cx="9144000" cy="551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5C3B5E-4F14-5BB4-EFC9-DCD89840A8B2}"/>
              </a:ext>
            </a:extLst>
          </p:cNvPr>
          <p:cNvSpPr/>
          <p:nvPr/>
        </p:nvSpPr>
        <p:spPr>
          <a:xfrm>
            <a:off x="2084677" y="2498665"/>
            <a:ext cx="4752975" cy="3657600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00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r>
              <a:rPr lang="en-US" sz="6600" b="1" baseline="30000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66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Year</a:t>
            </a:r>
          </a:p>
          <a:p>
            <a:pPr algn="ctr"/>
            <a:r>
              <a:rPr lang="en-US" sz="36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Presenting</a:t>
            </a:r>
          </a:p>
        </p:txBody>
      </p:sp>
    </p:spTree>
    <p:extLst>
      <p:ext uri="{BB962C8B-B14F-4D97-AF65-F5344CB8AC3E}">
        <p14:creationId xmlns:p14="http://schemas.microsoft.com/office/powerpoint/2010/main" val="359976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133171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6947922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l="9015" r="13130"/>
          <a:stretch>
            <a:fillRect/>
          </a:stretch>
        </p:blipFill>
        <p:spPr>
          <a:xfrm>
            <a:off x="27709" y="0"/>
            <a:ext cx="9088582" cy="6858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6900312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815" y="0"/>
            <a:ext cx="6762371" cy="6858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6186386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045" y="0"/>
            <a:ext cx="6871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8533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74071-C2BB-086A-70DD-6313D9774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114E45-AFC8-66DC-7283-E301E32B2852}"/>
              </a:ext>
            </a:extLst>
          </p:cNvPr>
          <p:cNvSpPr txBox="1"/>
          <p:nvPr/>
        </p:nvSpPr>
        <p:spPr>
          <a:xfrm>
            <a:off x="1571625" y="361950"/>
            <a:ext cx="57390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Connect The Dots…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A4B613F-CC2F-A352-55EB-97B773976900}"/>
              </a:ext>
            </a:extLst>
          </p:cNvPr>
          <p:cNvCxnSpPr>
            <a:cxnSpLocks/>
          </p:cNvCxnSpPr>
          <p:nvPr/>
        </p:nvCxnSpPr>
        <p:spPr>
          <a:xfrm>
            <a:off x="1457325" y="1866900"/>
            <a:ext cx="6296025" cy="1304925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DB58370E-11EC-9FCC-B7AB-ABE7550382C7}"/>
              </a:ext>
            </a:extLst>
          </p:cNvPr>
          <p:cNvSpPr/>
          <p:nvPr/>
        </p:nvSpPr>
        <p:spPr>
          <a:xfrm>
            <a:off x="1162050" y="1657350"/>
            <a:ext cx="457200" cy="4572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35FBFA12-3CA5-CCE5-5D37-BB25B9F0A25C}"/>
              </a:ext>
            </a:extLst>
          </p:cNvPr>
          <p:cNvSpPr/>
          <p:nvPr/>
        </p:nvSpPr>
        <p:spPr>
          <a:xfrm>
            <a:off x="7591425" y="2953345"/>
            <a:ext cx="457200" cy="457200"/>
          </a:xfrm>
          <a:prstGeom prst="flowChartConnector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03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F7858F-A125-690C-CA61-A601D34D1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40+ Old Pipe Rack Stock Photos, Pictures &amp; Royalty-Free Images - iStock">
            <a:extLst>
              <a:ext uri="{FF2B5EF4-FFF2-40B4-BE49-F238E27FC236}">
                <a16:creationId xmlns:a16="http://schemas.microsoft.com/office/drawing/2014/main" id="{9B820DEB-8BB5-C9E8-E49E-FE9110757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832"/>
            <a:ext cx="9144000" cy="6096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0F6716-93C3-996C-0A10-05C223F8C4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20" b="93863" l="9928" r="89892">
                        <a14:foregroundMark x1="50542" y1="93863" x2="52888" y2="83755"/>
                        <a14:foregroundMark x1="44224" y1="7581" x2="55054" y2="7220"/>
                        <a14:foregroundMark x1="55054" y1="7220" x2="55776" y2="7220"/>
                        <a14:foregroundMark x1="29603" y1="22202" x2="38448" y2="15162"/>
                        <a14:foregroundMark x1="38448" y1="15162" x2="44404" y2="13357"/>
                        <a14:foregroundMark x1="31769" y1="19675" x2="37365" y2="162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87927" y="3346832"/>
            <a:ext cx="3276508" cy="32765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725746-37CB-B385-A5E6-C6734B292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20" b="93863" l="9928" r="89892">
                        <a14:foregroundMark x1="50542" y1="93863" x2="52888" y2="83755"/>
                        <a14:foregroundMark x1="44224" y1="7581" x2="55054" y2="7220"/>
                        <a14:foregroundMark x1="55054" y1="7220" x2="55776" y2="7220"/>
                        <a14:foregroundMark x1="29603" y1="22202" x2="38448" y2="15162"/>
                        <a14:foregroundMark x1="38448" y1="15162" x2="44404" y2="13357"/>
                        <a14:foregroundMark x1="31769" y1="19675" x2="37365" y2="162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22398" y="2466588"/>
            <a:ext cx="3276508" cy="32765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89DE31-B453-3BC5-C141-72C902E659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20" b="93863" l="9928" r="89892">
                        <a14:foregroundMark x1="50542" y1="93863" x2="52888" y2="83755"/>
                        <a14:foregroundMark x1="44224" y1="7581" x2="55054" y2="7220"/>
                        <a14:foregroundMark x1="55054" y1="7220" x2="55776" y2="7220"/>
                        <a14:foregroundMark x1="29603" y1="22202" x2="38448" y2="15162"/>
                        <a14:foregroundMark x1="38448" y1="15162" x2="44404" y2="13357"/>
                        <a14:foregroundMark x1="31769" y1="19675" x2="37365" y2="162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4554" y="1318104"/>
            <a:ext cx="3276508" cy="32765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58FF29-D25A-0476-7592-89E4425268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20" b="93863" l="9928" r="89892">
                        <a14:foregroundMark x1="50542" y1="93863" x2="52888" y2="83755"/>
                        <a14:foregroundMark x1="44224" y1="7581" x2="55054" y2="7220"/>
                        <a14:foregroundMark x1="55054" y1="7220" x2="55776" y2="7220"/>
                        <a14:foregroundMark x1="29603" y1="22202" x2="38448" y2="15162"/>
                        <a14:foregroundMark x1="38448" y1="15162" x2="44404" y2="13357"/>
                        <a14:foregroundMark x1="31769" y1="19675" x2="37365" y2="162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67492" y="70324"/>
            <a:ext cx="3276508" cy="327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99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19FD85-0D70-B1FD-F356-422E55FF0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135E26-3A3E-1505-34E9-B38A87E9B9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49" r="1683"/>
          <a:stretch>
            <a:fillRect/>
          </a:stretch>
        </p:blipFill>
        <p:spPr>
          <a:xfrm>
            <a:off x="0" y="1033959"/>
            <a:ext cx="9144000" cy="536272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5EE9B8-9850-41D1-D1C2-CA566E414D55}"/>
              </a:ext>
            </a:extLst>
          </p:cNvPr>
          <p:cNvSpPr txBox="1"/>
          <p:nvPr/>
        </p:nvSpPr>
        <p:spPr>
          <a:xfrm>
            <a:off x="1255163" y="0"/>
            <a:ext cx="66336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“Because We Can…”</a:t>
            </a:r>
          </a:p>
        </p:txBody>
      </p:sp>
    </p:spTree>
    <p:extLst>
      <p:ext uri="{BB962C8B-B14F-4D97-AF65-F5344CB8AC3E}">
        <p14:creationId xmlns:p14="http://schemas.microsoft.com/office/powerpoint/2010/main" val="321745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B3A937-311D-2956-FB15-ECF90F313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252" y="309628"/>
            <a:ext cx="8686800" cy="560308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70857A7-DAFF-67E7-F2CD-795744822BF4}"/>
              </a:ext>
            </a:extLst>
          </p:cNvPr>
          <p:cNvSpPr/>
          <p:nvPr/>
        </p:nvSpPr>
        <p:spPr>
          <a:xfrm>
            <a:off x="287625" y="988288"/>
            <a:ext cx="4480560" cy="26517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06AADB8-FA67-ABF3-1423-DA102D62D265}"/>
              </a:ext>
            </a:extLst>
          </p:cNvPr>
          <p:cNvSpPr/>
          <p:nvPr/>
        </p:nvSpPr>
        <p:spPr>
          <a:xfrm>
            <a:off x="269153" y="4682837"/>
            <a:ext cx="4626120" cy="118872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8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F1607EE-9658-5A62-1C9E-8DFD6B1822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930" y="1427811"/>
            <a:ext cx="2352503" cy="15544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6F948B-44B3-F502-01EC-94AA270E23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9294" y="534399"/>
            <a:ext cx="6172200" cy="455153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1504B04-79E7-DA43-E1D2-FC865A66A8FF}"/>
              </a:ext>
            </a:extLst>
          </p:cNvPr>
          <p:cNvSpPr/>
          <p:nvPr/>
        </p:nvSpPr>
        <p:spPr>
          <a:xfrm rot="831219">
            <a:off x="5278246" y="1582365"/>
            <a:ext cx="1357008" cy="54379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18C9CD1-F4E8-33FD-F164-5E7DF52515AC}"/>
              </a:ext>
            </a:extLst>
          </p:cNvPr>
          <p:cNvSpPr/>
          <p:nvPr/>
        </p:nvSpPr>
        <p:spPr>
          <a:xfrm>
            <a:off x="888148" y="2689645"/>
            <a:ext cx="1680049" cy="307506"/>
          </a:xfrm>
          <a:prstGeom prst="roundRect">
            <a:avLst/>
          </a:prstGeom>
          <a:noFill/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03593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22C98F-F583-60C2-3402-A6D19085A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84" b="91800" l="7778" r="95111">
                        <a14:foregroundMark x1="9578" y1="43461" x2="10000" y2="48975"/>
                        <a14:foregroundMark x1="9111" y1="37358" x2="9317" y2="40047"/>
                        <a14:foregroundMark x1="10000" y1="48975" x2="10222" y2="49267"/>
                        <a14:foregroundMark x1="47120" y1="91732" x2="54222" y2="92027"/>
                        <a14:foregroundMark x1="37778" y1="91344" x2="38508" y2="91374"/>
                        <a14:foregroundMark x1="54222" y1="92027" x2="65675" y2="90944"/>
                        <a14:foregroundMark x1="44289" y1="7365" x2="49778" y2="6834"/>
                        <a14:foregroundMark x1="38000" y1="7973" x2="44275" y2="7366"/>
                        <a14:foregroundMark x1="54245" y1="7181" x2="63260" y2="7881"/>
                        <a14:foregroundMark x1="49778" y1="6834" x2="52037" y2="7009"/>
                        <a14:foregroundMark x1="65946" y1="8589" x2="68889" y2="9795"/>
                        <a14:foregroundMark x1="79333" y1="15718" x2="88222" y2="27107"/>
                        <a14:foregroundMark x1="89278" y1="33600" x2="92257" y2="51924"/>
                        <a14:foregroundMark x1="88222" y1="27107" x2="88697" y2="30027"/>
                        <a14:foregroundMark x1="91700" y1="54818" x2="87778" y2="64009"/>
                        <a14:foregroundMark x1="87778" y1="64009" x2="87778" y2="65148"/>
                        <a14:foregroundMark x1="55340" y1="5143" x2="60222" y2="5239"/>
                        <a14:foregroundMark x1="48667" y1="5011" x2="53064" y2="5098"/>
                        <a14:foregroundMark x1="60222" y1="5239" x2="60444" y2="5467"/>
                        <a14:foregroundMark x1="9254" y1="57954" x2="9333" y2="58542"/>
                        <a14:foregroundMark x1="7778" y1="46925" x2="8256" y2="50498"/>
                        <a14:foregroundMark x1="94667" y1="43280" x2="95111" y2="46925"/>
                        <a14:foregroundMark x1="90889" y1="65148" x2="90889" y2="70615"/>
                        <a14:foregroundMark x1="86444" y1="75626" x2="85778" y2="78815"/>
                        <a14:foregroundMark x1="80444" y1="84055" x2="78889" y2="86333"/>
                        <a14:backgroundMark x1="64444" y1="9567" x2="65111" y2="7517"/>
                        <a14:backgroundMark x1="43333" y1="91116" x2="42444" y2="96811"/>
                        <a14:backgroundMark x1="64444" y1="92255" x2="72000" y2="96811"/>
                        <a14:backgroundMark x1="10444" y1="42825" x2="7778" y2="41230"/>
                        <a14:backgroundMark x1="10000" y1="53986" x2="5111" y2="53759"/>
                        <a14:backgroundMark x1="54222" y1="5923" x2="54667" y2="2506"/>
                        <a14:backgroundMark x1="8667" y1="40091" x2="8889" y2="43508"/>
                        <a14:backgroundMark x1="44222" y1="7517" x2="45111" y2="5011"/>
                        <a14:backgroundMark x1="7778" y1="50797" x2="9333" y2="53075"/>
                        <a14:backgroundMark x1="89778" y1="29157" x2="90889" y2="30296"/>
                        <a14:backgroundMark x1="93333" y1="50569" x2="96444" y2="51708"/>
                        <a14:backgroundMark x1="72667" y1="87016" x2="77333" y2="87699"/>
                        <a14:backgroundMark x1="64889" y1="92027" x2="67111" y2="92027"/>
                        <a14:backgroundMark x1="63333" y1="7745" x2="66889" y2="6834"/>
                        <a14:backgroundMark x1="53111" y1="5011" x2="55778" y2="4328"/>
                        <a14:backgroundMark x1="89556" y1="30296" x2="91778" y2="2892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41550" y="441652"/>
            <a:ext cx="5705795" cy="55663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6921BE-14DC-89F1-4154-5E430B12D320}"/>
              </a:ext>
            </a:extLst>
          </p:cNvPr>
          <p:cNvSpPr txBox="1"/>
          <p:nvPr/>
        </p:nvSpPr>
        <p:spPr>
          <a:xfrm>
            <a:off x="161623" y="617333"/>
            <a:ext cx="8909535" cy="1100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</a:rPr>
              <a:t>The Pie Keeps Shrinking</a:t>
            </a:r>
          </a:p>
        </p:txBody>
      </p:sp>
    </p:spTree>
    <p:extLst>
      <p:ext uri="{BB962C8B-B14F-4D97-AF65-F5344CB8AC3E}">
        <p14:creationId xmlns:p14="http://schemas.microsoft.com/office/powerpoint/2010/main" val="67310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7A3A6B3-0A38-3487-A998-E840135AD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0988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524097-B337-747F-910D-CB2C02FDF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386" y="417424"/>
            <a:ext cx="3629532" cy="1267002"/>
          </a:xfrm>
          <a:prstGeom prst="rect">
            <a:avLst/>
          </a:prstGeom>
          <a:ln w="38100">
            <a:solidFill>
              <a:srgbClr val="00990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50D035-63E3-65EC-A01B-913D8DB6756E}"/>
              </a:ext>
            </a:extLst>
          </p:cNvPr>
          <p:cNvSpPr txBox="1"/>
          <p:nvPr/>
        </p:nvSpPr>
        <p:spPr>
          <a:xfrm>
            <a:off x="4257962" y="696982"/>
            <a:ext cx="38058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April 27-29, 2027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C7E6F9-F862-26B8-0199-25F7059C620C}"/>
              </a:ext>
            </a:extLst>
          </p:cNvPr>
          <p:cNvSpPr/>
          <p:nvPr/>
        </p:nvSpPr>
        <p:spPr>
          <a:xfrm>
            <a:off x="968169" y="2126826"/>
            <a:ext cx="72076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rgbClr val="00CC00"/>
                  </a:solidFill>
                  <a:prstDash val="solid"/>
                </a:ln>
                <a:solidFill>
                  <a:schemeClr val="bg1"/>
                </a:solidFill>
              </a:rPr>
              <a:t>La Quinta Resort &amp; Club</a:t>
            </a:r>
          </a:p>
          <a:p>
            <a:pPr algn="ctr"/>
            <a:r>
              <a:rPr lang="en-US" sz="5400" b="1" dirty="0">
                <a:ln w="22225">
                  <a:solidFill>
                    <a:srgbClr val="00CC00"/>
                  </a:solidFill>
                  <a:prstDash val="solid"/>
                </a:ln>
                <a:solidFill>
                  <a:schemeClr val="bg1"/>
                </a:solidFill>
              </a:rPr>
              <a:t>La Quinta, California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679899-39DC-1FB6-CAD5-8CF1F8000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2876" y="4812757"/>
            <a:ext cx="3877949" cy="18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3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hat is a Midsize Car?">
            <a:extLst>
              <a:ext uri="{FF2B5EF4-FFF2-40B4-BE49-F238E27FC236}">
                <a16:creationId xmlns:a16="http://schemas.microsoft.com/office/drawing/2014/main" id="{333369A3-89D2-E099-B73A-A51244AD8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183" y="3482266"/>
            <a:ext cx="4754880" cy="313689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1950s Classic Cars | HowStuffWorks">
            <a:extLst>
              <a:ext uri="{FF2B5EF4-FFF2-40B4-BE49-F238E27FC236}">
                <a16:creationId xmlns:a16="http://schemas.microsoft.com/office/drawing/2014/main" id="{C2D54995-465E-920B-B03C-7D8197BE0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33" y="423955"/>
            <a:ext cx="5143500" cy="288607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7E6F8A1F-DEDC-1133-A1B4-D469C683D456}"/>
              </a:ext>
            </a:extLst>
          </p:cNvPr>
          <p:cNvSpPr/>
          <p:nvPr/>
        </p:nvSpPr>
        <p:spPr>
          <a:xfrm flipH="1">
            <a:off x="5717219" y="932155"/>
            <a:ext cx="2556769" cy="1180730"/>
          </a:xfrm>
          <a:prstGeom prst="rightArrow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FF"/>
                </a:solidFill>
              </a:rPr>
              <a:t>2.5 tons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6CE16F48-BB9A-A358-E539-F8678FB6332A}"/>
              </a:ext>
            </a:extLst>
          </p:cNvPr>
          <p:cNvSpPr/>
          <p:nvPr/>
        </p:nvSpPr>
        <p:spPr>
          <a:xfrm>
            <a:off x="1199965" y="4590634"/>
            <a:ext cx="2556769" cy="1180730"/>
          </a:xfrm>
          <a:prstGeom prst="rightArrow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FF"/>
                </a:solidFill>
              </a:rPr>
              <a:t>1.4 tons</a:t>
            </a:r>
          </a:p>
        </p:txBody>
      </p:sp>
    </p:spTree>
    <p:extLst>
      <p:ext uri="{BB962C8B-B14F-4D97-AF65-F5344CB8AC3E}">
        <p14:creationId xmlns:p14="http://schemas.microsoft.com/office/powerpoint/2010/main" val="23007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Steel Buildings Solutions | Pre engineered | Metal buildings | High Quality">
            <a:extLst>
              <a:ext uri="{FF2B5EF4-FFF2-40B4-BE49-F238E27FC236}">
                <a16:creationId xmlns:a16="http://schemas.microsoft.com/office/drawing/2014/main" id="{A42CA091-ABF2-3A86-C855-25013E123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90427"/>
            <a:ext cx="8686800" cy="542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6FDC877-0840-9E96-5F36-D66CBEAF2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12536"/>
            <a:ext cx="8252460" cy="5022728"/>
          </a:xfrm>
          <a:prstGeom prst="rect">
            <a:avLst/>
          </a:prstGeom>
        </p:spPr>
      </p:pic>
      <p:pic>
        <p:nvPicPr>
          <p:cNvPr id="4102" name="Picture 6" descr="Technical Data &amp; Documents - Tilt Wall Ontario Inc.">
            <a:extLst>
              <a:ext uri="{FF2B5EF4-FFF2-40B4-BE49-F238E27FC236}">
                <a16:creationId xmlns:a16="http://schemas.microsoft.com/office/drawing/2014/main" id="{A6A754C3-08F2-487C-5375-A07A8B0A5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99038"/>
            <a:ext cx="8686800" cy="514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5BE31A-8288-FDB2-0AA7-68A441C580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847778"/>
            <a:ext cx="868680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8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ron vs. Steel Pipes: Pros and Cons">
            <a:extLst>
              <a:ext uri="{FF2B5EF4-FFF2-40B4-BE49-F238E27FC236}">
                <a16:creationId xmlns:a16="http://schemas.microsoft.com/office/drawing/2014/main" id="{969956E6-0B18-EB15-EE74-F6C43CAFF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4688"/>
            <a:ext cx="8686800" cy="5776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olyethylene Pipe - Elborweltech">
            <a:extLst>
              <a:ext uri="{FF2B5EF4-FFF2-40B4-BE49-F238E27FC236}">
                <a16:creationId xmlns:a16="http://schemas.microsoft.com/office/drawing/2014/main" id="{A033C7B9-7014-7A1E-DA14-21B2B0084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9079"/>
            <a:ext cx="8686800" cy="525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oly Pipe">
            <a:extLst>
              <a:ext uri="{FF2B5EF4-FFF2-40B4-BE49-F238E27FC236}">
                <a16:creationId xmlns:a16="http://schemas.microsoft.com/office/drawing/2014/main" id="{A70D7F03-C445-4F64-523F-8B2968A29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4747"/>
            <a:ext cx="8686800" cy="538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93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775EC7-9EFA-78E3-ECF7-BA82D7565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6400"/>
            <a:ext cx="9144000" cy="397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6962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EF7939-06DE-2BBD-F91B-8DB0E14DCC8C}"/>
              </a:ext>
            </a:extLst>
          </p:cNvPr>
          <p:cNvSpPr txBox="1"/>
          <p:nvPr/>
        </p:nvSpPr>
        <p:spPr>
          <a:xfrm>
            <a:off x="468747" y="46181"/>
            <a:ext cx="8321040" cy="6675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Biggest operating costs for a steel mill</a:t>
            </a:r>
            <a:endParaRPr lang="en-US" sz="1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sz="1600" dirty="0"/>
              <a:t>For a typical </a:t>
            </a:r>
            <a:r>
              <a:rPr lang="en-US" sz="1600" b="1" dirty="0"/>
              <a:t>steel mill</a:t>
            </a:r>
            <a:r>
              <a:rPr lang="en-US" sz="1600" dirty="0"/>
              <a:t>, the major costs are: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600" b="1" dirty="0"/>
              <a:t>Energy / electricity — very high</a:t>
            </a:r>
            <a:r>
              <a:rPr lang="en-US" sz="1600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Electric arc furnaces can consume enormous amounts of electricity. 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Natural gas is also significant for reheating furnaces, direct-reduced iron, etc. 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Energy prices can have a major impact on profitability.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600" b="1" dirty="0"/>
              <a:t>Raw materials — usually the largest overall cost</a:t>
            </a:r>
            <a:r>
              <a:rPr lang="en-US" sz="1600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Scrap steel for EAF mills 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Iron ore, coking coal, and limestone for integrated mills 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Alloying materials such as nickel, chromium, manganese, etc.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600" b="1" dirty="0"/>
              <a:t>Labor</a:t>
            </a:r>
            <a:r>
              <a:rPr lang="en-US" sz="1600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Operators, maintenance crews, engineers, electricians, mechanics, management, safety personnel, etc. 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Steelmaking is capital-intensive but still requires substantial skilled labor.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600" b="1" dirty="0"/>
              <a:t>Maintenance</a:t>
            </a:r>
            <a:r>
              <a:rPr lang="en-US" sz="1600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Furnaces, rolling mills, cranes, pumps, cooling systems, electrical equipment, refractory linings, pollution-control equipment, etc. 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Maintenance can be extremely expensive because equipment is large and operates under extreme heat and mechanical stress.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600" b="1" dirty="0"/>
              <a:t>Environmental costs</a:t>
            </a:r>
            <a:r>
              <a:rPr lang="en-US" sz="1600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Air-pollution control 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Wastewater treatment 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600" b="1" dirty="0"/>
              <a:t>Transportation</a:t>
            </a:r>
            <a:r>
              <a:rPr lang="en-US" sz="1600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Moving millions of tons of raw materials into the mill 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Moving finished steel out 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Rail, barge, truck, and sometimes ocean freight can all matter significantly.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5AD348-0077-DE94-4E98-30639150583E}"/>
              </a:ext>
            </a:extLst>
          </p:cNvPr>
          <p:cNvSpPr/>
          <p:nvPr/>
        </p:nvSpPr>
        <p:spPr>
          <a:xfrm>
            <a:off x="822037" y="1708727"/>
            <a:ext cx="4297680" cy="5486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4411C5-DB43-F99A-2473-6D9CFA5327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14"/>
          <a:stretch>
            <a:fillRect/>
          </a:stretch>
        </p:blipFill>
        <p:spPr>
          <a:xfrm>
            <a:off x="128913" y="1123602"/>
            <a:ext cx="8904646" cy="124413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3B497AF-E523-DD13-1446-813EAB951363}"/>
              </a:ext>
            </a:extLst>
          </p:cNvPr>
          <p:cNvSpPr/>
          <p:nvPr/>
        </p:nvSpPr>
        <p:spPr>
          <a:xfrm>
            <a:off x="224975" y="2527310"/>
            <a:ext cx="7250545" cy="1572472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If you're asking which one is </a:t>
            </a:r>
            <a:r>
              <a:rPr lang="en-US" b="1" i="1" dirty="0">
                <a:solidFill>
                  <a:schemeClr val="tx1"/>
                </a:solidFill>
              </a:rPr>
              <a:t>the biggest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For many mills, </a:t>
            </a:r>
            <a:r>
              <a:rPr lang="en-US" b="1" dirty="0">
                <a:solidFill>
                  <a:schemeClr val="tx1"/>
                </a:solidFill>
              </a:rPr>
              <a:t>raw materials are the largest cost category</a:t>
            </a:r>
            <a:r>
              <a:rPr lang="en-US" dirty="0">
                <a:solidFill>
                  <a:schemeClr val="tx1"/>
                </a:solidFill>
              </a:rPr>
              <a:t>, while </a:t>
            </a:r>
            <a:r>
              <a:rPr lang="en-US" b="1" dirty="0">
                <a:solidFill>
                  <a:schemeClr val="tx1"/>
                </a:solidFill>
              </a:rPr>
              <a:t>energy is one of the </a:t>
            </a:r>
            <a:r>
              <a:rPr lang="en-US" sz="2000" b="1" dirty="0">
                <a:solidFill>
                  <a:srgbClr val="FF0000"/>
                </a:solidFill>
              </a:rPr>
              <a:t>largest controllable operating expenses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066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0E2904-8BD0-8D8C-3BAC-1818ED740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99" y="512543"/>
            <a:ext cx="8068801" cy="31913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4500442-5FDC-FABC-FD19-FB941F726707}"/>
              </a:ext>
            </a:extLst>
          </p:cNvPr>
          <p:cNvSpPr/>
          <p:nvPr/>
        </p:nvSpPr>
        <p:spPr>
          <a:xfrm>
            <a:off x="572656" y="1376220"/>
            <a:ext cx="7987564" cy="489527"/>
          </a:xfrm>
          <a:prstGeom prst="rect">
            <a:avLst/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E85ED18-4A0A-EA5E-6338-A5B3889C32E5}"/>
              </a:ext>
            </a:extLst>
          </p:cNvPr>
          <p:cNvSpPr/>
          <p:nvPr/>
        </p:nvSpPr>
        <p:spPr>
          <a:xfrm>
            <a:off x="3889985" y="980903"/>
            <a:ext cx="3017520" cy="1280160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$700/ton</a:t>
            </a:r>
          </a:p>
        </p:txBody>
      </p:sp>
    </p:spTree>
    <p:extLst>
      <p:ext uri="{BB962C8B-B14F-4D97-AF65-F5344CB8AC3E}">
        <p14:creationId xmlns:p14="http://schemas.microsoft.com/office/powerpoint/2010/main" val="125685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88488F-CB6D-C3B5-93C3-8554ABDD4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426" y="442150"/>
            <a:ext cx="7037147" cy="49577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B43FD94-3B8C-8D2C-40D2-FDB958A80A77}"/>
              </a:ext>
            </a:extLst>
          </p:cNvPr>
          <p:cNvSpPr/>
          <p:nvPr/>
        </p:nvSpPr>
        <p:spPr>
          <a:xfrm>
            <a:off x="4839855" y="2096653"/>
            <a:ext cx="1154545" cy="350982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F11783-1E84-6823-7DFE-FE63AFAAC649}"/>
              </a:ext>
            </a:extLst>
          </p:cNvPr>
          <p:cNvSpPr/>
          <p:nvPr/>
        </p:nvSpPr>
        <p:spPr>
          <a:xfrm>
            <a:off x="1678058" y="1620982"/>
            <a:ext cx="3294053" cy="3657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2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746469-1300-225B-8A0D-506529F66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985" y="83124"/>
            <a:ext cx="3639919" cy="6583680"/>
          </a:xfrm>
          <a:prstGeom prst="rect">
            <a:avLst/>
          </a:prstGeom>
        </p:spPr>
      </p:pic>
      <p:sp>
        <p:nvSpPr>
          <p:cNvPr id="4" name="Arrow: Left 3">
            <a:extLst>
              <a:ext uri="{FF2B5EF4-FFF2-40B4-BE49-F238E27FC236}">
                <a16:creationId xmlns:a16="http://schemas.microsoft.com/office/drawing/2014/main" id="{DE3E8594-2EF7-1283-B2BD-04628CB0D613}"/>
              </a:ext>
            </a:extLst>
          </p:cNvPr>
          <p:cNvSpPr/>
          <p:nvPr/>
        </p:nvSpPr>
        <p:spPr>
          <a:xfrm>
            <a:off x="4572000" y="600364"/>
            <a:ext cx="1293091" cy="914400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$388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F340A6AB-B567-F4E3-FF11-F0DBB5BD1C90}"/>
              </a:ext>
            </a:extLst>
          </p:cNvPr>
          <p:cNvSpPr/>
          <p:nvPr/>
        </p:nvSpPr>
        <p:spPr>
          <a:xfrm>
            <a:off x="4548910" y="6008268"/>
            <a:ext cx="1293091" cy="822960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$355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4C41F6-5DF9-0CF5-DD65-E6C6737B2782}"/>
              </a:ext>
            </a:extLst>
          </p:cNvPr>
          <p:cNvSpPr/>
          <p:nvPr/>
        </p:nvSpPr>
        <p:spPr>
          <a:xfrm>
            <a:off x="868219" y="914400"/>
            <a:ext cx="3519449" cy="2401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5422BC2-8CC6-532A-D585-765B89F07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7617" y="1985648"/>
            <a:ext cx="3692437" cy="242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92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0271BB-507D-97AD-0249-CC644D911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0647"/>
            <a:ext cx="9144000" cy="621531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15CBB-46DF-4FA0-BEAC-E3E3540336AE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707" y="6400800"/>
            <a:ext cx="2693893" cy="457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6E055D-07CB-43F7-2A30-EA41408700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1444" y="393407"/>
            <a:ext cx="5281112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451252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15CBB-46DF-4FA0-BEAC-E3E3540336AE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07" y="6400800"/>
            <a:ext cx="2693893" cy="457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447E0A-45F8-FA2E-7B3A-0D7E4A4BD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94506"/>
            <a:ext cx="8229600" cy="542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59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6DE1F0-648B-5D5B-4BE4-23C57B493231}"/>
              </a:ext>
            </a:extLst>
          </p:cNvPr>
          <p:cNvSpPr/>
          <p:nvPr/>
        </p:nvSpPr>
        <p:spPr>
          <a:xfrm>
            <a:off x="582636" y="275621"/>
            <a:ext cx="7978728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cap="none" spc="0" dirty="0">
                <a:ln/>
                <a:solidFill>
                  <a:srgbClr val="33CC33"/>
                </a:solidFill>
                <a:effectLst/>
              </a:rPr>
              <a:t>How many of you </a:t>
            </a:r>
            <a:r>
              <a:rPr lang="en-US" sz="6600" b="1" dirty="0">
                <a:ln/>
                <a:solidFill>
                  <a:srgbClr val="33CC33"/>
                </a:solidFill>
              </a:rPr>
              <a:t>are here today for the first time?</a:t>
            </a:r>
            <a:endParaRPr lang="en-US" sz="6600" b="1" cap="none" spc="0" dirty="0">
              <a:ln/>
              <a:solidFill>
                <a:srgbClr val="33CC33"/>
              </a:solidFill>
              <a:effectLst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6AC0E2-133C-929B-3D73-3B176CBA9AE4}"/>
              </a:ext>
            </a:extLst>
          </p:cNvPr>
          <p:cNvSpPr/>
          <p:nvPr/>
        </p:nvSpPr>
        <p:spPr>
          <a:xfrm>
            <a:off x="183700" y="3041017"/>
            <a:ext cx="8776601" cy="18404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3800" b="1" cap="none" spc="0" dirty="0">
                <a:ln/>
                <a:solidFill>
                  <a:srgbClr val="0000FF"/>
                </a:solidFill>
                <a:effectLst/>
              </a:rPr>
              <a:t>“Newbies”</a:t>
            </a:r>
          </a:p>
        </p:txBody>
      </p:sp>
    </p:spTree>
    <p:extLst>
      <p:ext uri="{BB962C8B-B14F-4D97-AF65-F5344CB8AC3E}">
        <p14:creationId xmlns:p14="http://schemas.microsoft.com/office/powerpoint/2010/main" val="142035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55796C-1790-25ED-13AF-9F10326B3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32" y="137620"/>
            <a:ext cx="6245835" cy="649224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C1877A3-076D-BBFF-236D-E2CBC4358CF7}"/>
              </a:ext>
            </a:extLst>
          </p:cNvPr>
          <p:cNvSpPr/>
          <p:nvPr/>
        </p:nvSpPr>
        <p:spPr>
          <a:xfrm>
            <a:off x="434118" y="923636"/>
            <a:ext cx="6126480" cy="2401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0D665BCB-0DB3-C706-BF82-DAE6D5F05646}"/>
              </a:ext>
            </a:extLst>
          </p:cNvPr>
          <p:cNvSpPr/>
          <p:nvPr/>
        </p:nvSpPr>
        <p:spPr>
          <a:xfrm>
            <a:off x="5818909" y="586508"/>
            <a:ext cx="1293091" cy="914400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$995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2EB6CF7F-17C6-D14A-C3AD-19C51EAE23FA}"/>
              </a:ext>
            </a:extLst>
          </p:cNvPr>
          <p:cNvSpPr/>
          <p:nvPr/>
        </p:nvSpPr>
        <p:spPr>
          <a:xfrm>
            <a:off x="5869712" y="5976356"/>
            <a:ext cx="1422400" cy="905256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$1,185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81004B-FD31-B52D-7781-1E697C884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1055" y="2105721"/>
            <a:ext cx="3692437" cy="242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6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642D17-5FDC-7F29-B28A-0C1BC0573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536" y="565729"/>
            <a:ext cx="7526928" cy="54864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789910" y="-18472"/>
            <a:ext cx="3282950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+mn-lt"/>
              </a:rPr>
              <a:t>Hot Roll Coils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15CBB-46DF-4FA0-BEAC-E3E3540336AE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260105" y="5990002"/>
            <a:ext cx="201850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rial Rounded MT Bold" pitchFamily="34" charset="0"/>
              </a:rPr>
              <a:t>$1,106</a:t>
            </a:r>
            <a:r>
              <a:rPr lang="en-US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rial Rounded MT Bold" pitchFamily="34" charset="0"/>
              </a:rPr>
              <a:t>ton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Arial Rounded MT Bold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707" y="6400800"/>
            <a:ext cx="2693893" cy="4572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89D4B6A-B6F6-0421-4CAA-87F22AB6787B}"/>
              </a:ext>
            </a:extLst>
          </p:cNvPr>
          <p:cNvSpPr/>
          <p:nvPr/>
        </p:nvSpPr>
        <p:spPr>
          <a:xfrm>
            <a:off x="4332369" y="4617988"/>
            <a:ext cx="4023360" cy="1463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15CBB-46DF-4FA0-BEAC-E3E3540336AE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07" y="6400800"/>
            <a:ext cx="2693893" cy="4572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CD0E13E-E932-3FE4-A240-43CC6161F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1241"/>
            <a:ext cx="8229600" cy="523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46598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76112A-4470-1D59-ACBD-CBC76B51D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6" y="397164"/>
            <a:ext cx="8229600" cy="2674620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5B2F2A-60E5-7EFE-EB06-E7721DB16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27" y="578168"/>
            <a:ext cx="8229600" cy="2493616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294C4C-B45B-DD90-938C-97A7959E7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152" y="766587"/>
            <a:ext cx="6607113" cy="3391194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3C832D-1809-4EFB-B0C0-A5FAF37BCA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958" y="1176602"/>
            <a:ext cx="7588881" cy="1530686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E24915-0574-DA1C-CAD8-48A7C64201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074" y="1346353"/>
            <a:ext cx="6340389" cy="3086367"/>
          </a:xfrm>
          <a:prstGeom prst="rect">
            <a:avLst/>
          </a:prstGeom>
          <a:ln w="57150"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63665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1EC10A-F808-90DA-A136-6AACF7FB7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16" y="670052"/>
            <a:ext cx="7297168" cy="4372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72684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F3E1B3-B83D-5612-448A-8DEA4A358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2B88B9-24EF-7745-E4DC-8D9CBF2CB3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49" r="1683"/>
          <a:stretch>
            <a:fillRect/>
          </a:stretch>
        </p:blipFill>
        <p:spPr>
          <a:xfrm>
            <a:off x="0" y="1033959"/>
            <a:ext cx="9144000" cy="536272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80CA20-0A3F-A43D-E84F-32A2B327EDB5}"/>
              </a:ext>
            </a:extLst>
          </p:cNvPr>
          <p:cNvSpPr txBox="1"/>
          <p:nvPr/>
        </p:nvSpPr>
        <p:spPr>
          <a:xfrm>
            <a:off x="1255163" y="0"/>
            <a:ext cx="66336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“Because We Can…”</a:t>
            </a:r>
          </a:p>
        </p:txBody>
      </p:sp>
    </p:spTree>
    <p:extLst>
      <p:ext uri="{BB962C8B-B14F-4D97-AF65-F5344CB8AC3E}">
        <p14:creationId xmlns:p14="http://schemas.microsoft.com/office/powerpoint/2010/main" val="287692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6A94B6-D94B-9F78-2FA2-E231C7359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920" y="1309332"/>
            <a:ext cx="4888194" cy="4572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529DBD0-4D0C-7E6C-30C1-FA0A56E15E81}"/>
              </a:ext>
            </a:extLst>
          </p:cNvPr>
          <p:cNvSpPr/>
          <p:nvPr/>
        </p:nvSpPr>
        <p:spPr>
          <a:xfrm>
            <a:off x="1587664" y="243185"/>
            <a:ext cx="600677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600" b="1" cap="none" spc="0" dirty="0">
                <a:ln/>
                <a:solidFill>
                  <a:srgbClr val="FF0000"/>
                </a:solidFill>
                <a:effectLst/>
              </a:rPr>
              <a:t>Bananas for Sale</a:t>
            </a:r>
          </a:p>
        </p:txBody>
      </p:sp>
    </p:spTree>
    <p:extLst>
      <p:ext uri="{BB962C8B-B14F-4D97-AF65-F5344CB8AC3E}">
        <p14:creationId xmlns:p14="http://schemas.microsoft.com/office/powerpoint/2010/main" val="16302769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10D7D4B-18A2-B843-7CDC-06C1580CA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B0EBC0-21DF-22ED-E764-80BF8DE399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434" b="93173" l="9107" r="94674">
                        <a14:foregroundMark x1="9750" y1="46787" x2="11168" y2="57229"/>
                        <a14:foregroundMark x1="29897" y1="93574" x2="37629" y2="89357"/>
                        <a14:foregroundMark x1="94845" y1="67470" x2="89347" y2="65060"/>
                        <a14:foregroundMark x1="90206" y1="61446" x2="93814" y2="67068"/>
                        <a14:foregroundMark x1="25258" y1="15863" x2="36254" y2="8434"/>
                        <a14:foregroundMark x1="36254" y1="8434" x2="39347" y2="8635"/>
                        <a14:foregroundMark x1="23368" y1="32932" x2="24742" y2="38554"/>
                        <a14:foregroundMark x1="23368" y1="33936" x2="23368" y2="35743"/>
                        <a14:foregroundMark x1="35052" y1="64458" x2="35052" y2="64458"/>
                        <a14:backgroundMark x1="9278" y1="44578" x2="9278" y2="467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375" y="577694"/>
            <a:ext cx="3332250" cy="285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4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10D7D4B-18A2-B843-7CDC-06C1580CA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The National Flag of the People’s Republic of China (“Five-star Red Flag”) features a red background with a large yellow star and four smaller stars in the upper hoist-side corner">
            <a:extLst>
              <a:ext uri="{FF2B5EF4-FFF2-40B4-BE49-F238E27FC236}">
                <a16:creationId xmlns:a16="http://schemas.microsoft.com/office/drawing/2014/main" id="{57C3D6AD-5C88-7D56-C661-A41C299A2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16" y="513973"/>
            <a:ext cx="4692318" cy="312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AF89D1-4823-6590-491C-69925E1DB689}"/>
              </a:ext>
            </a:extLst>
          </p:cNvPr>
          <p:cNvSpPr txBox="1"/>
          <p:nvPr/>
        </p:nvSpPr>
        <p:spPr>
          <a:xfrm>
            <a:off x="1533525" y="2238375"/>
            <a:ext cx="281840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China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28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98B7104-2330-5FA0-F934-C63C0F252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376" y="137160"/>
            <a:ext cx="7421249" cy="658368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7F4A8DA-4100-F328-B228-A18109975592}"/>
              </a:ext>
            </a:extLst>
          </p:cNvPr>
          <p:cNvSpPr/>
          <p:nvPr/>
        </p:nvSpPr>
        <p:spPr>
          <a:xfrm>
            <a:off x="921512" y="1188163"/>
            <a:ext cx="7315200" cy="36576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A9E3019-CEC1-001A-2C1E-CFB3D26EAD49}"/>
              </a:ext>
            </a:extLst>
          </p:cNvPr>
          <p:cNvSpPr/>
          <p:nvPr/>
        </p:nvSpPr>
        <p:spPr>
          <a:xfrm>
            <a:off x="930027" y="1942143"/>
            <a:ext cx="7315200" cy="365760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7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7466" y="896995"/>
            <a:ext cx="806906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000" b="1" cap="none" spc="0" dirty="0">
                <a:ln/>
                <a:solidFill>
                  <a:srgbClr val="009900"/>
                </a:solidFill>
                <a:effectLst/>
              </a:rPr>
              <a:t>www.pipexch.com</a:t>
            </a:r>
          </a:p>
        </p:txBody>
      </p:sp>
    </p:spTree>
    <p:extLst>
      <p:ext uri="{BB962C8B-B14F-4D97-AF65-F5344CB8AC3E}">
        <p14:creationId xmlns:p14="http://schemas.microsoft.com/office/powerpoint/2010/main" val="417485632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FBEFC-8BD7-5BE1-805E-7BC908149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633826-A67F-850D-A7D5-5B5F5059C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461" y="455646"/>
            <a:ext cx="5655077" cy="59467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E0E8042-D332-3C8E-BAAC-F7690AB57D67}"/>
              </a:ext>
            </a:extLst>
          </p:cNvPr>
          <p:cNvSpPr/>
          <p:nvPr/>
        </p:nvSpPr>
        <p:spPr>
          <a:xfrm>
            <a:off x="6548583" y="1514757"/>
            <a:ext cx="814011" cy="4572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7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D8E19D-D3EC-A472-C935-14FB4E3C4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41" y="515233"/>
            <a:ext cx="8508918" cy="3499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3192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3AE8C9-42EA-CD1C-4C77-52BBDE024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etters: What will Donald Trump's return to office bring us?">
            <a:extLst>
              <a:ext uri="{FF2B5EF4-FFF2-40B4-BE49-F238E27FC236}">
                <a16:creationId xmlns:a16="http://schemas.microsoft.com/office/drawing/2014/main" id="{9836428C-FD43-AC8F-C0C0-5F5FCC435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7322"/>
            <a:ext cx="9144000" cy="5776895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6714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5C9B42-A663-C157-3C23-882C48A38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057909-9D92-4D3D-2123-1C39C2969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040" y="2429955"/>
            <a:ext cx="1987468" cy="92667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9AB63F6-4950-696B-A582-C7B43A8BCB4B}"/>
              </a:ext>
            </a:extLst>
          </p:cNvPr>
          <p:cNvSpPr/>
          <p:nvPr/>
        </p:nvSpPr>
        <p:spPr>
          <a:xfrm>
            <a:off x="1051722" y="407276"/>
            <a:ext cx="1986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4568DB-AA86-FA28-9DDC-547C9FA33FCC}"/>
              </a:ext>
            </a:extLst>
          </p:cNvPr>
          <p:cNvSpPr/>
          <p:nvPr/>
        </p:nvSpPr>
        <p:spPr>
          <a:xfrm>
            <a:off x="1998440" y="1340260"/>
            <a:ext cx="1986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E9A608-4ABD-456B-30C3-8772B55BA1A6}"/>
              </a:ext>
            </a:extLst>
          </p:cNvPr>
          <p:cNvSpPr/>
          <p:nvPr/>
        </p:nvSpPr>
        <p:spPr>
          <a:xfrm>
            <a:off x="3578683" y="2833723"/>
            <a:ext cx="1986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3F5BDD-E149-A4CD-5279-DC59C07E5041}"/>
              </a:ext>
            </a:extLst>
          </p:cNvPr>
          <p:cNvSpPr/>
          <p:nvPr/>
        </p:nvSpPr>
        <p:spPr>
          <a:xfrm>
            <a:off x="1338040" y="3720249"/>
            <a:ext cx="1986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8F09EE-ED60-1683-DDBF-AD50D06C93AD}"/>
              </a:ext>
            </a:extLst>
          </p:cNvPr>
          <p:cNvSpPr/>
          <p:nvPr/>
        </p:nvSpPr>
        <p:spPr>
          <a:xfrm>
            <a:off x="4165611" y="758064"/>
            <a:ext cx="1986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54CDA0-D9B7-541F-14D5-C743C271F166}"/>
              </a:ext>
            </a:extLst>
          </p:cNvPr>
          <p:cNvSpPr/>
          <p:nvPr/>
        </p:nvSpPr>
        <p:spPr>
          <a:xfrm>
            <a:off x="5565317" y="5451591"/>
            <a:ext cx="1986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0E185C-4392-BD06-871E-725ED2E8A415}"/>
              </a:ext>
            </a:extLst>
          </p:cNvPr>
          <p:cNvSpPr/>
          <p:nvPr/>
        </p:nvSpPr>
        <p:spPr>
          <a:xfrm>
            <a:off x="3578683" y="4447717"/>
            <a:ext cx="1986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88F6CA-FE92-AA56-1D5D-CF214930683C}"/>
              </a:ext>
            </a:extLst>
          </p:cNvPr>
          <p:cNvSpPr/>
          <p:nvPr/>
        </p:nvSpPr>
        <p:spPr>
          <a:xfrm>
            <a:off x="5412918" y="1855262"/>
            <a:ext cx="1986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7FC941-DC94-DF93-7960-93A71511A4BB}"/>
              </a:ext>
            </a:extLst>
          </p:cNvPr>
          <p:cNvSpPr/>
          <p:nvPr/>
        </p:nvSpPr>
        <p:spPr>
          <a:xfrm>
            <a:off x="5412918" y="3680992"/>
            <a:ext cx="1986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517C52D-FCEE-5F72-26A4-FB2A3BD7799F}"/>
              </a:ext>
            </a:extLst>
          </p:cNvPr>
          <p:cNvSpPr/>
          <p:nvPr/>
        </p:nvSpPr>
        <p:spPr>
          <a:xfrm>
            <a:off x="1749883" y="5451591"/>
            <a:ext cx="1986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57834E-E109-13B4-5184-2D10A4C0D485}"/>
              </a:ext>
            </a:extLst>
          </p:cNvPr>
          <p:cNvSpPr/>
          <p:nvPr/>
        </p:nvSpPr>
        <p:spPr>
          <a:xfrm>
            <a:off x="6332782" y="546328"/>
            <a:ext cx="1986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</p:spTree>
    <p:extLst>
      <p:ext uri="{BB962C8B-B14F-4D97-AF65-F5344CB8AC3E}">
        <p14:creationId xmlns:p14="http://schemas.microsoft.com/office/powerpoint/2010/main" val="8899424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166A64-6269-B975-2184-FCD263A75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4ED5A7-4160-148A-60A3-948FB68F0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66865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C080472-C559-0BA7-27C1-7A63BAF70FF9}"/>
              </a:ext>
            </a:extLst>
          </p:cNvPr>
          <p:cNvSpPr/>
          <p:nvPr/>
        </p:nvSpPr>
        <p:spPr>
          <a:xfrm>
            <a:off x="2670895" y="2967335"/>
            <a:ext cx="10111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A5BC0A-D97B-B564-3B53-716CDECDF6FA}"/>
              </a:ext>
            </a:extLst>
          </p:cNvPr>
          <p:cNvSpPr/>
          <p:nvPr/>
        </p:nvSpPr>
        <p:spPr>
          <a:xfrm>
            <a:off x="1382422" y="1475661"/>
            <a:ext cx="10111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8C69EF-E37C-4E12-4D4F-0D643312949B}"/>
              </a:ext>
            </a:extLst>
          </p:cNvPr>
          <p:cNvSpPr/>
          <p:nvPr/>
        </p:nvSpPr>
        <p:spPr>
          <a:xfrm>
            <a:off x="1137658" y="2477802"/>
            <a:ext cx="10111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5F6E61-4B6E-410B-9450-286EDA3B923B}"/>
              </a:ext>
            </a:extLst>
          </p:cNvPr>
          <p:cNvSpPr/>
          <p:nvPr/>
        </p:nvSpPr>
        <p:spPr>
          <a:xfrm>
            <a:off x="6397782" y="2510133"/>
            <a:ext cx="10111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D8B3B6-F5A7-2152-17CF-43323F878A21}"/>
              </a:ext>
            </a:extLst>
          </p:cNvPr>
          <p:cNvSpPr/>
          <p:nvPr/>
        </p:nvSpPr>
        <p:spPr>
          <a:xfrm>
            <a:off x="6859597" y="3803226"/>
            <a:ext cx="10111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122D8A-4809-AB05-BB59-823C646E8A70}"/>
              </a:ext>
            </a:extLst>
          </p:cNvPr>
          <p:cNvSpPr/>
          <p:nvPr/>
        </p:nvSpPr>
        <p:spPr>
          <a:xfrm>
            <a:off x="4264166" y="3821697"/>
            <a:ext cx="10111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E831ED-BE07-C261-11D3-A9E58D06C2D4}"/>
              </a:ext>
            </a:extLst>
          </p:cNvPr>
          <p:cNvSpPr/>
          <p:nvPr/>
        </p:nvSpPr>
        <p:spPr>
          <a:xfrm>
            <a:off x="3996312" y="1697332"/>
            <a:ext cx="10111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Tariffs</a:t>
            </a:r>
          </a:p>
        </p:txBody>
      </p:sp>
    </p:spTree>
    <p:extLst>
      <p:ext uri="{BB962C8B-B14F-4D97-AF65-F5344CB8AC3E}">
        <p14:creationId xmlns:p14="http://schemas.microsoft.com/office/powerpoint/2010/main" val="85056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3128C-0D88-B942-5794-724622BA2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CFE3D7-A1BE-E1E1-0653-00E934E896E6}"/>
              </a:ext>
            </a:extLst>
          </p:cNvPr>
          <p:cNvSpPr/>
          <p:nvPr/>
        </p:nvSpPr>
        <p:spPr>
          <a:xfrm>
            <a:off x="1002145" y="1711558"/>
            <a:ext cx="713971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7200" b="1" cap="none" spc="0" dirty="0">
                <a:ln/>
                <a:solidFill>
                  <a:srgbClr val="00CC00"/>
                </a:solidFill>
                <a:effectLst/>
              </a:rPr>
              <a:t>Continue to Part 2</a:t>
            </a:r>
          </a:p>
        </p:txBody>
      </p:sp>
    </p:spTree>
    <p:extLst>
      <p:ext uri="{BB962C8B-B14F-4D97-AF65-F5344CB8AC3E}">
        <p14:creationId xmlns:p14="http://schemas.microsoft.com/office/powerpoint/2010/main" val="336528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14853" y="896995"/>
            <a:ext cx="49142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800" b="1" cap="none" spc="0" dirty="0">
                <a:ln/>
                <a:solidFill>
                  <a:srgbClr val="009900"/>
                </a:solidFill>
                <a:effectLst/>
              </a:rPr>
              <a:t>www.pipexch.com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609" y="2320504"/>
            <a:ext cx="80107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Subject:   “From The Oil Patch”</a:t>
            </a:r>
          </a:p>
        </p:txBody>
      </p:sp>
    </p:spTree>
    <p:extLst>
      <p:ext uri="{BB962C8B-B14F-4D97-AF65-F5344CB8AC3E}">
        <p14:creationId xmlns:p14="http://schemas.microsoft.com/office/powerpoint/2010/main" val="3877965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EC9886-A292-0DF7-2584-F4758BB62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6" y="91440"/>
            <a:ext cx="6301888" cy="667512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35079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14853" y="435356"/>
            <a:ext cx="49142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800" b="1" cap="none" spc="0" dirty="0">
                <a:ln/>
                <a:solidFill>
                  <a:srgbClr val="009900"/>
                </a:solidFill>
                <a:effectLst/>
              </a:rPr>
              <a:t>www.pipexch.com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611" y="1395284"/>
            <a:ext cx="80107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Subject:   “From The Oil Patch”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33" y="2469223"/>
            <a:ext cx="4284486" cy="155448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E27033-109E-463F-9D1F-E6BF76334A1F}"/>
              </a:ext>
            </a:extLst>
          </p:cNvPr>
          <p:cNvSpPr/>
          <p:nvPr/>
        </p:nvSpPr>
        <p:spPr>
          <a:xfrm>
            <a:off x="5061674" y="2639355"/>
            <a:ext cx="3552576" cy="1862048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1500" b="1" dirty="0">
                <a:ln/>
                <a:solidFill>
                  <a:srgbClr val="FF0000"/>
                </a:solidFill>
              </a:rPr>
              <a:t>4</a:t>
            </a:r>
            <a:r>
              <a:rPr lang="en-US" sz="11500" b="1" cap="none" spc="0" dirty="0">
                <a:ln/>
                <a:solidFill>
                  <a:srgbClr val="FF0000"/>
                </a:solidFill>
                <a:effectLst/>
              </a:rPr>
              <a:t>,009</a:t>
            </a:r>
          </a:p>
        </p:txBody>
      </p:sp>
    </p:spTree>
    <p:extLst>
      <p:ext uri="{BB962C8B-B14F-4D97-AF65-F5344CB8AC3E}">
        <p14:creationId xmlns:p14="http://schemas.microsoft.com/office/powerpoint/2010/main" val="140170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Custom 4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003399"/>
      </a:accent1>
      <a:accent2>
        <a:srgbClr val="99CC0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4028</TotalTime>
  <Words>601</Words>
  <Application>Microsoft Office PowerPoint</Application>
  <PresentationFormat>On-screen Show (4:3)</PresentationFormat>
  <Paragraphs>114</Paragraphs>
  <Slides>65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65</vt:i4>
      </vt:variant>
    </vt:vector>
  </HeadingPairs>
  <TitlesOfParts>
    <vt:vector size="74" baseType="lpstr">
      <vt:lpstr>Arial</vt:lpstr>
      <vt:lpstr>Arial Black</vt:lpstr>
      <vt:lpstr>Arial Rounded MT Bold</vt:lpstr>
      <vt:lpstr>Calibri</vt:lpstr>
      <vt:lpstr>Calibri Light</vt:lpstr>
      <vt:lpstr>Trebuchet MS</vt:lpstr>
      <vt:lpstr>Wingdings 3</vt:lpstr>
      <vt:lpstr>Office Theme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Dolty Cheramie [PipeXch]</dc:creator>
  <cp:lastModifiedBy>Dolty Cheramie [PipeXch]</cp:lastModifiedBy>
  <cp:revision>5</cp:revision>
  <dcterms:created xsi:type="dcterms:W3CDTF">2023-08-07T19:01:35Z</dcterms:created>
  <dcterms:modified xsi:type="dcterms:W3CDTF">2026-08-26T18:14:43Z</dcterms:modified>
</cp:coreProperties>
</file>