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8" r:id="rId2"/>
  </p:sldMasterIdLst>
  <p:notesMasterIdLst>
    <p:notesMasterId r:id="rId20"/>
  </p:notesMasterIdLst>
  <p:sldIdLst>
    <p:sldId id="256" r:id="rId3"/>
    <p:sldId id="366" r:id="rId4"/>
    <p:sldId id="258" r:id="rId5"/>
    <p:sldId id="402" r:id="rId6"/>
    <p:sldId id="370" r:id="rId7"/>
    <p:sldId id="388" r:id="rId8"/>
    <p:sldId id="383" r:id="rId9"/>
    <p:sldId id="375" r:id="rId10"/>
    <p:sldId id="408" r:id="rId11"/>
    <p:sldId id="385" r:id="rId12"/>
    <p:sldId id="384" r:id="rId13"/>
    <p:sldId id="391" r:id="rId14"/>
    <p:sldId id="406" r:id="rId15"/>
    <p:sldId id="389" r:id="rId16"/>
    <p:sldId id="407" r:id="rId17"/>
    <p:sldId id="404" r:id="rId18"/>
    <p:sldId id="38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8A37"/>
    <a:srgbClr val="0F1B31"/>
    <a:srgbClr val="EE40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95" autoAdjust="0"/>
    <p:restoredTop sz="95730" autoAdjust="0"/>
  </p:normalViewPr>
  <p:slideViewPr>
    <p:cSldViewPr snapToGrid="0">
      <p:cViewPr varScale="1">
        <p:scale>
          <a:sx n="106" d="100"/>
          <a:sy n="106" d="100"/>
        </p:scale>
        <p:origin x="512" y="184"/>
      </p:cViewPr>
      <p:guideLst/>
    </p:cSldViewPr>
  </p:slideViewPr>
  <p:notesTextViewPr>
    <p:cViewPr>
      <p:scale>
        <a:sx n="114" d="100"/>
        <a:sy n="114" d="100"/>
      </p:scale>
      <p:origin x="0" y="0"/>
    </p:cViewPr>
  </p:notesTextViewPr>
  <p:notesViewPr>
    <p:cSldViewPr snapToGrid="0">
      <p:cViewPr varScale="1">
        <p:scale>
          <a:sx n="122" d="100"/>
          <a:sy n="122" d="100"/>
        </p:scale>
        <p:origin x="4076" y="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8C992295-6E21-465F-902F-931A263ECFAE}" type="datetimeFigureOut">
              <a:rPr lang="en-US" smtClean="0"/>
              <a:t>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6CC9F8-DDCA-4651-8859-DB9312DEE2DA}" type="slidenum">
              <a:rPr lang="en-US" smtClean="0"/>
              <a:t>‹#›</a:t>
            </a:fld>
            <a:endParaRPr lang="en-US"/>
          </a:p>
        </p:txBody>
      </p:sp>
    </p:spTree>
    <p:extLst>
      <p:ext uri="{BB962C8B-B14F-4D97-AF65-F5344CB8AC3E}">
        <p14:creationId xmlns:p14="http://schemas.microsoft.com/office/powerpoint/2010/main" val="300561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6CC9F8-DDCA-4651-8859-DB9312DEE2DA}" type="slidenum">
              <a:rPr lang="en-US" smtClean="0"/>
              <a:t>3</a:t>
            </a:fld>
            <a:endParaRPr lang="en-US"/>
          </a:p>
        </p:txBody>
      </p:sp>
    </p:spTree>
    <p:extLst>
      <p:ext uri="{BB962C8B-B14F-4D97-AF65-F5344CB8AC3E}">
        <p14:creationId xmlns:p14="http://schemas.microsoft.com/office/powerpoint/2010/main" val="419505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FEE42-0159-4A8C-DED5-2C80ECA79F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F4169E-50DE-967B-3EA9-BB43C46294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CBEBBD-1255-6BEB-098C-222D669304C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234CC80-B6C1-00A0-0F4B-F133E5F9BD31}"/>
              </a:ext>
            </a:extLst>
          </p:cNvPr>
          <p:cNvSpPr>
            <a:spLocks noGrp="1"/>
          </p:cNvSpPr>
          <p:nvPr>
            <p:ph type="sldNum" sz="quarter" idx="5"/>
          </p:nvPr>
        </p:nvSpPr>
        <p:spPr/>
        <p:txBody>
          <a:bodyPr/>
          <a:lstStyle/>
          <a:p>
            <a:fld id="{8E6CC9F8-DDCA-4651-8859-DB9312DEE2DA}" type="slidenum">
              <a:rPr lang="en-US" smtClean="0"/>
              <a:t>14</a:t>
            </a:fld>
            <a:endParaRPr lang="en-US"/>
          </a:p>
        </p:txBody>
      </p:sp>
    </p:spTree>
    <p:extLst>
      <p:ext uri="{BB962C8B-B14F-4D97-AF65-F5344CB8AC3E}">
        <p14:creationId xmlns:p14="http://schemas.microsoft.com/office/powerpoint/2010/main" val="1567196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6CC9F8-DDCA-4651-8859-DB9312DEE2DA}" type="slidenum">
              <a:rPr lang="en-US" smtClean="0"/>
              <a:t>5</a:t>
            </a:fld>
            <a:endParaRPr lang="en-US"/>
          </a:p>
        </p:txBody>
      </p:sp>
    </p:spTree>
    <p:extLst>
      <p:ext uri="{BB962C8B-B14F-4D97-AF65-F5344CB8AC3E}">
        <p14:creationId xmlns:p14="http://schemas.microsoft.com/office/powerpoint/2010/main" val="1074831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33BF1-BC13-2989-283C-A364793C60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0839F0-D991-C984-88DD-71280F298E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DC60DB-21A9-4109-AC64-2DEA40BB709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6CD2E5B-4B84-CE52-7ADD-2B1589EAB984}"/>
              </a:ext>
            </a:extLst>
          </p:cNvPr>
          <p:cNvSpPr>
            <a:spLocks noGrp="1"/>
          </p:cNvSpPr>
          <p:nvPr>
            <p:ph type="sldNum" sz="quarter" idx="5"/>
          </p:nvPr>
        </p:nvSpPr>
        <p:spPr/>
        <p:txBody>
          <a:bodyPr/>
          <a:lstStyle/>
          <a:p>
            <a:fld id="{8E6CC9F8-DDCA-4651-8859-DB9312DEE2DA}" type="slidenum">
              <a:rPr lang="en-US" smtClean="0"/>
              <a:t>6</a:t>
            </a:fld>
            <a:endParaRPr lang="en-US"/>
          </a:p>
        </p:txBody>
      </p:sp>
    </p:spTree>
    <p:extLst>
      <p:ext uri="{BB962C8B-B14F-4D97-AF65-F5344CB8AC3E}">
        <p14:creationId xmlns:p14="http://schemas.microsoft.com/office/powerpoint/2010/main" val="74804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6F213-5F08-3E09-37C7-D47FED4B43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914B73-59AD-8C3E-FA77-C112B3FFB8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D03D94-D740-4E8E-2DF8-1958464448B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9FA682-DAC3-1692-0A24-D46EF777D79B}"/>
              </a:ext>
            </a:extLst>
          </p:cNvPr>
          <p:cNvSpPr>
            <a:spLocks noGrp="1"/>
          </p:cNvSpPr>
          <p:nvPr>
            <p:ph type="sldNum" sz="quarter" idx="5"/>
          </p:nvPr>
        </p:nvSpPr>
        <p:spPr/>
        <p:txBody>
          <a:bodyPr/>
          <a:lstStyle/>
          <a:p>
            <a:fld id="{8E6CC9F8-DDCA-4651-8859-DB9312DEE2DA}" type="slidenum">
              <a:rPr lang="en-US" smtClean="0"/>
              <a:t>7</a:t>
            </a:fld>
            <a:endParaRPr lang="en-US"/>
          </a:p>
        </p:txBody>
      </p:sp>
    </p:spTree>
    <p:extLst>
      <p:ext uri="{BB962C8B-B14F-4D97-AF65-F5344CB8AC3E}">
        <p14:creationId xmlns:p14="http://schemas.microsoft.com/office/powerpoint/2010/main" val="2754886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6CC9F8-DDCA-4651-8859-DB9312DEE2DA}" type="slidenum">
              <a:rPr lang="en-US" smtClean="0"/>
              <a:t>8</a:t>
            </a:fld>
            <a:endParaRPr lang="en-US"/>
          </a:p>
        </p:txBody>
      </p:sp>
    </p:spTree>
    <p:extLst>
      <p:ext uri="{BB962C8B-B14F-4D97-AF65-F5344CB8AC3E}">
        <p14:creationId xmlns:p14="http://schemas.microsoft.com/office/powerpoint/2010/main" val="2216321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BA986-AEDC-1A01-7D0D-73931CFBAC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92CCCB-FEFF-1784-DF41-2EB0E1D4E0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7E6995-7CEC-D28C-BCD9-90F911503C4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7E2E1B7-0FCE-263F-DB21-BE234499BEAB}"/>
              </a:ext>
            </a:extLst>
          </p:cNvPr>
          <p:cNvSpPr>
            <a:spLocks noGrp="1"/>
          </p:cNvSpPr>
          <p:nvPr>
            <p:ph type="sldNum" sz="quarter" idx="5"/>
          </p:nvPr>
        </p:nvSpPr>
        <p:spPr/>
        <p:txBody>
          <a:bodyPr/>
          <a:lstStyle/>
          <a:p>
            <a:fld id="{8E6CC9F8-DDCA-4651-8859-DB9312DEE2DA}" type="slidenum">
              <a:rPr lang="en-US" smtClean="0"/>
              <a:t>10</a:t>
            </a:fld>
            <a:endParaRPr lang="en-US"/>
          </a:p>
        </p:txBody>
      </p:sp>
    </p:spTree>
    <p:extLst>
      <p:ext uri="{BB962C8B-B14F-4D97-AF65-F5344CB8AC3E}">
        <p14:creationId xmlns:p14="http://schemas.microsoft.com/office/powerpoint/2010/main" val="2351252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EC82C-1984-03C9-3DE0-E98CF9DC82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7A473A-1CFF-457F-1C37-9632F7D29D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06D62A-152E-5E29-5E47-AA29C257A54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7102F71-A670-6F26-A8E8-A90D10197FD2}"/>
              </a:ext>
            </a:extLst>
          </p:cNvPr>
          <p:cNvSpPr>
            <a:spLocks noGrp="1"/>
          </p:cNvSpPr>
          <p:nvPr>
            <p:ph type="sldNum" sz="quarter" idx="5"/>
          </p:nvPr>
        </p:nvSpPr>
        <p:spPr/>
        <p:txBody>
          <a:bodyPr/>
          <a:lstStyle/>
          <a:p>
            <a:fld id="{8E6CC9F8-DDCA-4651-8859-DB9312DEE2DA}" type="slidenum">
              <a:rPr lang="en-US" smtClean="0"/>
              <a:t>11</a:t>
            </a:fld>
            <a:endParaRPr lang="en-US"/>
          </a:p>
        </p:txBody>
      </p:sp>
    </p:spTree>
    <p:extLst>
      <p:ext uri="{BB962C8B-B14F-4D97-AF65-F5344CB8AC3E}">
        <p14:creationId xmlns:p14="http://schemas.microsoft.com/office/powerpoint/2010/main" val="2906172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9E79D-87EE-599B-C95E-43CDA21315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DFD98B-73E5-FDC7-32E1-BC770B85E6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1EADB9-82EC-76C4-3F47-549A8CDD213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AAB00C3-3D3A-12B8-F703-543FD0BC4797}"/>
              </a:ext>
            </a:extLst>
          </p:cNvPr>
          <p:cNvSpPr>
            <a:spLocks noGrp="1"/>
          </p:cNvSpPr>
          <p:nvPr>
            <p:ph type="sldNum" sz="quarter" idx="5"/>
          </p:nvPr>
        </p:nvSpPr>
        <p:spPr/>
        <p:txBody>
          <a:bodyPr/>
          <a:lstStyle/>
          <a:p>
            <a:fld id="{8E6CC9F8-DDCA-4651-8859-DB9312DEE2DA}" type="slidenum">
              <a:rPr lang="en-US" smtClean="0"/>
              <a:t>12</a:t>
            </a:fld>
            <a:endParaRPr lang="en-US"/>
          </a:p>
        </p:txBody>
      </p:sp>
    </p:spTree>
    <p:extLst>
      <p:ext uri="{BB962C8B-B14F-4D97-AF65-F5344CB8AC3E}">
        <p14:creationId xmlns:p14="http://schemas.microsoft.com/office/powerpoint/2010/main" val="212121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F23B5-CCD8-B16E-1F29-9E36CF151F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829962-1CA0-B8B4-CA90-1BA4859D4C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88AF9D-E255-EB17-6620-9A0348B9AED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2995D26-26EA-12F1-4321-277CC766FA91}"/>
              </a:ext>
            </a:extLst>
          </p:cNvPr>
          <p:cNvSpPr>
            <a:spLocks noGrp="1"/>
          </p:cNvSpPr>
          <p:nvPr>
            <p:ph type="sldNum" sz="quarter" idx="5"/>
          </p:nvPr>
        </p:nvSpPr>
        <p:spPr/>
        <p:txBody>
          <a:bodyPr/>
          <a:lstStyle/>
          <a:p>
            <a:fld id="{8E6CC9F8-DDCA-4651-8859-DB9312DEE2DA}" type="slidenum">
              <a:rPr lang="en-US" smtClean="0"/>
              <a:t>13</a:t>
            </a:fld>
            <a:endParaRPr lang="en-US"/>
          </a:p>
        </p:txBody>
      </p:sp>
    </p:spTree>
    <p:extLst>
      <p:ext uri="{BB962C8B-B14F-4D97-AF65-F5344CB8AC3E}">
        <p14:creationId xmlns:p14="http://schemas.microsoft.com/office/powerpoint/2010/main" val="22821115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BD331-6FF5-B2B9-2405-F15DA8B39A7F}"/>
              </a:ext>
            </a:extLst>
          </p:cNvPr>
          <p:cNvSpPr>
            <a:spLocks noGrp="1"/>
          </p:cNvSpPr>
          <p:nvPr>
            <p:ph type="ctrTitle"/>
          </p:nvPr>
        </p:nvSpPr>
        <p:spPr>
          <a:xfrm>
            <a:off x="1524000" y="1122363"/>
            <a:ext cx="9144000" cy="2387600"/>
          </a:xfrm>
        </p:spPr>
        <p:txBody>
          <a:bodyPr anchor="b">
            <a:normAutofit/>
          </a:bodyPr>
          <a:lstStyle>
            <a:lvl1pPr algn="ctr">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352137B-671A-7568-B52C-AF3D49B84E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73D16A6-F882-E845-2D7A-4CB9BE114930}"/>
              </a:ext>
            </a:extLst>
          </p:cNvPr>
          <p:cNvSpPr>
            <a:spLocks noGrp="1"/>
          </p:cNvSpPr>
          <p:nvPr>
            <p:ph type="dt" sz="half" idx="10"/>
          </p:nvPr>
        </p:nvSpPr>
        <p:spPr>
          <a:xfrm>
            <a:off x="838200" y="6356350"/>
            <a:ext cx="2743200" cy="365125"/>
          </a:xfrm>
          <a:prstGeom prst="rect">
            <a:avLst/>
          </a:prstGeom>
        </p:spPr>
        <p:txBody>
          <a:bodyPr/>
          <a:lstStyle/>
          <a:p>
            <a:fld id="{CBF8FBEC-AD0F-4E4D-AC51-72781615C9C4}" type="datetime1">
              <a:rPr lang="en-US" smtClean="0"/>
              <a:t>4/20/26</a:t>
            </a:fld>
            <a:endParaRPr lang="en-US"/>
          </a:p>
        </p:txBody>
      </p:sp>
      <p:sp>
        <p:nvSpPr>
          <p:cNvPr id="5" name="Footer Placeholder 4">
            <a:extLst>
              <a:ext uri="{FF2B5EF4-FFF2-40B4-BE49-F238E27FC236}">
                <a16:creationId xmlns:a16="http://schemas.microsoft.com/office/drawing/2014/main" id="{F0B1DA39-5A8A-BD95-5B9B-626C25FB5C2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6990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52CD5-AB84-EB45-3CBC-B2380C5230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4F55AB-C335-972E-182B-E1484AD9B3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739660E-A746-368C-BA7E-51EDB071A4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D870FA-2718-D2E9-9F40-F8D2A1261466}"/>
              </a:ext>
            </a:extLst>
          </p:cNvPr>
          <p:cNvSpPr>
            <a:spLocks noGrp="1"/>
          </p:cNvSpPr>
          <p:nvPr>
            <p:ph type="dt" sz="half" idx="10"/>
          </p:nvPr>
        </p:nvSpPr>
        <p:spPr>
          <a:xfrm>
            <a:off x="838200" y="6356350"/>
            <a:ext cx="2743200" cy="365125"/>
          </a:xfrm>
          <a:prstGeom prst="rect">
            <a:avLst/>
          </a:prstGeom>
        </p:spPr>
        <p:txBody>
          <a:bodyPr/>
          <a:lstStyle/>
          <a:p>
            <a:fld id="{B32DFD12-FF42-4534-9B8F-69F4724F2494}" type="datetime1">
              <a:rPr lang="en-US" smtClean="0"/>
              <a:t>4/20/26</a:t>
            </a:fld>
            <a:endParaRPr lang="en-US"/>
          </a:p>
        </p:txBody>
      </p:sp>
      <p:sp>
        <p:nvSpPr>
          <p:cNvPr id="6" name="Footer Placeholder 5">
            <a:extLst>
              <a:ext uri="{FF2B5EF4-FFF2-40B4-BE49-F238E27FC236}">
                <a16:creationId xmlns:a16="http://schemas.microsoft.com/office/drawing/2014/main" id="{E30C9742-33C6-4285-8993-E87F465483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FF5945-1501-BB18-70AC-81D657AF837D}"/>
              </a:ext>
            </a:extLst>
          </p:cNvPr>
          <p:cNvSpPr>
            <a:spLocks noGrp="1"/>
          </p:cNvSpPr>
          <p:nvPr>
            <p:ph type="sldNum" sz="quarter" idx="12"/>
          </p:nvPr>
        </p:nvSpPr>
        <p:spPr/>
        <p:txBody>
          <a:bodyPr/>
          <a:lstStyle/>
          <a:p>
            <a:fld id="{A21DC766-8B8D-4A06-A897-8B1CE58E13BD}" type="slidenum">
              <a:rPr lang="en-US" smtClean="0"/>
              <a:t>‹#›</a:t>
            </a:fld>
            <a:endParaRPr lang="en-US"/>
          </a:p>
        </p:txBody>
      </p:sp>
    </p:spTree>
    <p:extLst>
      <p:ext uri="{BB962C8B-B14F-4D97-AF65-F5344CB8AC3E}">
        <p14:creationId xmlns:p14="http://schemas.microsoft.com/office/powerpoint/2010/main" val="1074798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BD331-6FF5-B2B9-2405-F15DA8B39A7F}"/>
              </a:ext>
            </a:extLst>
          </p:cNvPr>
          <p:cNvSpPr>
            <a:spLocks noGrp="1"/>
          </p:cNvSpPr>
          <p:nvPr>
            <p:ph type="ctrTitle"/>
          </p:nvPr>
        </p:nvSpPr>
        <p:spPr>
          <a:xfrm>
            <a:off x="1524000" y="1122363"/>
            <a:ext cx="9144000" cy="2387600"/>
          </a:xfrm>
        </p:spPr>
        <p:txBody>
          <a:bodyPr anchor="b">
            <a:normAutofit/>
          </a:bodyPr>
          <a:lstStyle>
            <a:lvl1pPr algn="ctr">
              <a:defRPr sz="4400"/>
            </a:lvl1pPr>
          </a:lstStyle>
          <a:p>
            <a:r>
              <a:rPr lang="en-US" dirty="0"/>
              <a:t>Click to edit Master title style</a:t>
            </a:r>
          </a:p>
        </p:txBody>
      </p:sp>
      <p:sp>
        <p:nvSpPr>
          <p:cNvPr id="3" name="Subtitle 2">
            <a:extLst>
              <a:ext uri="{FF2B5EF4-FFF2-40B4-BE49-F238E27FC236}">
                <a16:creationId xmlns:a16="http://schemas.microsoft.com/office/drawing/2014/main" id="{4352137B-671A-7568-B52C-AF3D49B84E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3D16A6-F882-E845-2D7A-4CB9BE114930}"/>
              </a:ext>
            </a:extLst>
          </p:cNvPr>
          <p:cNvSpPr>
            <a:spLocks noGrp="1"/>
          </p:cNvSpPr>
          <p:nvPr>
            <p:ph type="dt" sz="half" idx="10"/>
          </p:nvPr>
        </p:nvSpPr>
        <p:spPr>
          <a:xfrm>
            <a:off x="838200" y="6356350"/>
            <a:ext cx="2743200" cy="365125"/>
          </a:xfrm>
          <a:prstGeom prst="rect">
            <a:avLst/>
          </a:prstGeom>
        </p:spPr>
        <p:txBody>
          <a:bodyPr/>
          <a:lstStyle/>
          <a:p>
            <a:fld id="{EC135478-BF3E-44D2-90B2-3F773D36F803}" type="datetime1">
              <a:rPr lang="en-US" smtClean="0"/>
              <a:t>4/20/26</a:t>
            </a:fld>
            <a:endParaRPr lang="en-US"/>
          </a:p>
        </p:txBody>
      </p:sp>
      <p:sp>
        <p:nvSpPr>
          <p:cNvPr id="5" name="Footer Placeholder 4">
            <a:extLst>
              <a:ext uri="{FF2B5EF4-FFF2-40B4-BE49-F238E27FC236}">
                <a16:creationId xmlns:a16="http://schemas.microsoft.com/office/drawing/2014/main" id="{F0B1DA39-5A8A-BD95-5B9B-626C25FB5C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B0E9CF-2019-046A-E336-EFD45481B6AF}"/>
              </a:ext>
            </a:extLst>
          </p:cNvPr>
          <p:cNvSpPr>
            <a:spLocks noGrp="1"/>
          </p:cNvSpPr>
          <p:nvPr>
            <p:ph type="sldNum" sz="quarter" idx="12"/>
          </p:nvPr>
        </p:nvSpPr>
        <p:spPr/>
        <p:txBody>
          <a:bodyPr/>
          <a:lstStyle/>
          <a:p>
            <a:fld id="{A21DC766-8B8D-4A06-A897-8B1CE58E13BD}" type="slidenum">
              <a:rPr lang="en-US" smtClean="0"/>
              <a:t>‹#›</a:t>
            </a:fld>
            <a:endParaRPr lang="en-US"/>
          </a:p>
        </p:txBody>
      </p:sp>
    </p:spTree>
    <p:extLst>
      <p:ext uri="{BB962C8B-B14F-4D97-AF65-F5344CB8AC3E}">
        <p14:creationId xmlns:p14="http://schemas.microsoft.com/office/powerpoint/2010/main" val="37224511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DE230-0584-18CB-8276-6B013F1634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74E592-FA6D-BCA6-14B9-86B5792D4F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4855E0-5FA4-F67C-04C6-8CF8CD164413}"/>
              </a:ext>
            </a:extLst>
          </p:cNvPr>
          <p:cNvSpPr>
            <a:spLocks noGrp="1"/>
          </p:cNvSpPr>
          <p:nvPr>
            <p:ph type="dt" sz="half" idx="10"/>
          </p:nvPr>
        </p:nvSpPr>
        <p:spPr>
          <a:xfrm>
            <a:off x="838200" y="6356350"/>
            <a:ext cx="2743200" cy="365125"/>
          </a:xfrm>
          <a:prstGeom prst="rect">
            <a:avLst/>
          </a:prstGeom>
        </p:spPr>
        <p:txBody>
          <a:bodyPr/>
          <a:lstStyle/>
          <a:p>
            <a:fld id="{6184B598-B12D-4986-BEF0-B665CA9595E2}" type="datetime1">
              <a:rPr lang="en-US" smtClean="0"/>
              <a:t>4/20/26</a:t>
            </a:fld>
            <a:endParaRPr lang="en-US"/>
          </a:p>
        </p:txBody>
      </p:sp>
      <p:sp>
        <p:nvSpPr>
          <p:cNvPr id="5" name="Footer Placeholder 4">
            <a:extLst>
              <a:ext uri="{FF2B5EF4-FFF2-40B4-BE49-F238E27FC236}">
                <a16:creationId xmlns:a16="http://schemas.microsoft.com/office/drawing/2014/main" id="{D5253C7C-53F6-C2E2-B165-CE1410AFA6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C1E0F5-D1F7-28E3-7862-835B29DC89E9}"/>
              </a:ext>
            </a:extLst>
          </p:cNvPr>
          <p:cNvSpPr>
            <a:spLocks noGrp="1"/>
          </p:cNvSpPr>
          <p:nvPr>
            <p:ph type="sldNum" sz="quarter" idx="12"/>
          </p:nvPr>
        </p:nvSpPr>
        <p:spPr/>
        <p:txBody>
          <a:bodyPr/>
          <a:lstStyle/>
          <a:p>
            <a:fld id="{A21DC766-8B8D-4A06-A897-8B1CE58E13BD}" type="slidenum">
              <a:rPr lang="en-US" smtClean="0"/>
              <a:t>‹#›</a:t>
            </a:fld>
            <a:endParaRPr lang="en-US"/>
          </a:p>
        </p:txBody>
      </p:sp>
    </p:spTree>
    <p:extLst>
      <p:ext uri="{BB962C8B-B14F-4D97-AF65-F5344CB8AC3E}">
        <p14:creationId xmlns:p14="http://schemas.microsoft.com/office/powerpoint/2010/main" val="1482645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9D780-0B84-64DE-2A87-29EE47B7BA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C88E143-9477-18C6-99B2-00769AB223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824754-5A76-6F55-D14E-02DDDCC7E8C9}"/>
              </a:ext>
            </a:extLst>
          </p:cNvPr>
          <p:cNvSpPr>
            <a:spLocks noGrp="1"/>
          </p:cNvSpPr>
          <p:nvPr>
            <p:ph type="dt" sz="half" idx="10"/>
          </p:nvPr>
        </p:nvSpPr>
        <p:spPr>
          <a:xfrm>
            <a:off x="838200" y="6356350"/>
            <a:ext cx="2743200" cy="365125"/>
          </a:xfrm>
          <a:prstGeom prst="rect">
            <a:avLst/>
          </a:prstGeom>
        </p:spPr>
        <p:txBody>
          <a:bodyPr/>
          <a:lstStyle/>
          <a:p>
            <a:fld id="{36BDA360-B10C-47A0-B28E-09F5CE6B396A}" type="datetime1">
              <a:rPr lang="en-US" smtClean="0"/>
              <a:t>4/20/26</a:t>
            </a:fld>
            <a:endParaRPr lang="en-US"/>
          </a:p>
        </p:txBody>
      </p:sp>
      <p:sp>
        <p:nvSpPr>
          <p:cNvPr id="5" name="Footer Placeholder 4">
            <a:extLst>
              <a:ext uri="{FF2B5EF4-FFF2-40B4-BE49-F238E27FC236}">
                <a16:creationId xmlns:a16="http://schemas.microsoft.com/office/drawing/2014/main" id="{DED77667-B81C-7B0C-D08F-C012D07212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B00739-F815-9B29-75B7-9EBEF61D1C27}"/>
              </a:ext>
            </a:extLst>
          </p:cNvPr>
          <p:cNvSpPr>
            <a:spLocks noGrp="1"/>
          </p:cNvSpPr>
          <p:nvPr>
            <p:ph type="sldNum" sz="quarter" idx="12"/>
          </p:nvPr>
        </p:nvSpPr>
        <p:spPr/>
        <p:txBody>
          <a:bodyPr/>
          <a:lstStyle/>
          <a:p>
            <a:fld id="{A21DC766-8B8D-4A06-A897-8B1CE58E13BD}" type="slidenum">
              <a:rPr lang="en-US" smtClean="0"/>
              <a:t>‹#›</a:t>
            </a:fld>
            <a:endParaRPr lang="en-US"/>
          </a:p>
        </p:txBody>
      </p:sp>
    </p:spTree>
    <p:extLst>
      <p:ext uri="{BB962C8B-B14F-4D97-AF65-F5344CB8AC3E}">
        <p14:creationId xmlns:p14="http://schemas.microsoft.com/office/powerpoint/2010/main" val="41872428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4335F-7D90-934C-7D55-32D61F4B41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65CD59-AB61-166F-EE49-54B3F6CAC8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EA4C30-8217-8743-0701-BA227747DAD7}"/>
              </a:ext>
            </a:extLst>
          </p:cNvPr>
          <p:cNvSpPr>
            <a:spLocks noGrp="1"/>
          </p:cNvSpPr>
          <p:nvPr>
            <p:ph sz="half" idx="2"/>
          </p:nvPr>
        </p:nvSpPr>
        <p:spPr>
          <a:xfrm>
            <a:off x="6172200" y="1825625"/>
            <a:ext cx="5181600" cy="4351338"/>
          </a:xfrm>
          <a:noFill/>
          <a:effectLst/>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18ABCA49-1F5A-E7E4-B355-A4E258E3BE18}"/>
              </a:ext>
            </a:extLst>
          </p:cNvPr>
          <p:cNvSpPr>
            <a:spLocks noGrp="1"/>
          </p:cNvSpPr>
          <p:nvPr>
            <p:ph type="dt" sz="half" idx="10"/>
          </p:nvPr>
        </p:nvSpPr>
        <p:spPr>
          <a:xfrm>
            <a:off x="838200" y="6356350"/>
            <a:ext cx="2743200" cy="365125"/>
          </a:xfrm>
          <a:prstGeom prst="rect">
            <a:avLst/>
          </a:prstGeom>
        </p:spPr>
        <p:txBody>
          <a:bodyPr/>
          <a:lstStyle/>
          <a:p>
            <a:fld id="{034B5A1A-11F1-48E9-B9A9-723F0A6D0019}" type="datetime1">
              <a:rPr lang="en-US" smtClean="0"/>
              <a:t>4/20/26</a:t>
            </a:fld>
            <a:endParaRPr lang="en-US"/>
          </a:p>
        </p:txBody>
      </p:sp>
      <p:sp>
        <p:nvSpPr>
          <p:cNvPr id="6" name="Footer Placeholder 5">
            <a:extLst>
              <a:ext uri="{FF2B5EF4-FFF2-40B4-BE49-F238E27FC236}">
                <a16:creationId xmlns:a16="http://schemas.microsoft.com/office/drawing/2014/main" id="{BF90EC63-5248-040E-4867-E448D97FDC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53344B-F8E1-2E6E-22F6-661C8D3AD914}"/>
              </a:ext>
            </a:extLst>
          </p:cNvPr>
          <p:cNvSpPr>
            <a:spLocks noGrp="1"/>
          </p:cNvSpPr>
          <p:nvPr>
            <p:ph type="sldNum" sz="quarter" idx="12"/>
          </p:nvPr>
        </p:nvSpPr>
        <p:spPr/>
        <p:txBody>
          <a:bodyPr/>
          <a:lstStyle/>
          <a:p>
            <a:fld id="{A21DC766-8B8D-4A06-A897-8B1CE58E13BD}" type="slidenum">
              <a:rPr lang="en-US" smtClean="0"/>
              <a:t>‹#›</a:t>
            </a:fld>
            <a:endParaRPr lang="en-US"/>
          </a:p>
        </p:txBody>
      </p:sp>
    </p:spTree>
    <p:extLst>
      <p:ext uri="{BB962C8B-B14F-4D97-AF65-F5344CB8AC3E}">
        <p14:creationId xmlns:p14="http://schemas.microsoft.com/office/powerpoint/2010/main" val="6508678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74F94-35ED-C063-A7AC-91B0C1F9AF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6B501F-A1D6-7A67-D061-E9AA9DBAF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8CA669-289F-D899-2D6D-AE9FD4A02E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FD2C43-BB00-4B26-25CE-6E38D8FEF3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81B455-E1BB-B871-2EF0-EFCDA45368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76D52A-C41E-BB24-6202-43C251F7781D}"/>
              </a:ext>
            </a:extLst>
          </p:cNvPr>
          <p:cNvSpPr>
            <a:spLocks noGrp="1"/>
          </p:cNvSpPr>
          <p:nvPr>
            <p:ph type="dt" sz="half" idx="10"/>
          </p:nvPr>
        </p:nvSpPr>
        <p:spPr>
          <a:xfrm>
            <a:off x="838200" y="6356350"/>
            <a:ext cx="2743200" cy="365125"/>
          </a:xfrm>
          <a:prstGeom prst="rect">
            <a:avLst/>
          </a:prstGeom>
        </p:spPr>
        <p:txBody>
          <a:bodyPr/>
          <a:lstStyle/>
          <a:p>
            <a:fld id="{29780672-F65D-4378-BBD8-64F1AE8C8464}" type="datetime1">
              <a:rPr lang="en-US" smtClean="0"/>
              <a:t>4/20/26</a:t>
            </a:fld>
            <a:endParaRPr lang="en-US"/>
          </a:p>
        </p:txBody>
      </p:sp>
      <p:sp>
        <p:nvSpPr>
          <p:cNvPr id="8" name="Footer Placeholder 7">
            <a:extLst>
              <a:ext uri="{FF2B5EF4-FFF2-40B4-BE49-F238E27FC236}">
                <a16:creationId xmlns:a16="http://schemas.microsoft.com/office/drawing/2014/main" id="{7E0A79D9-3657-37E1-8A89-7D1026D1197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A64683B-F1BA-7163-7830-D8B02EE58DCB}"/>
              </a:ext>
            </a:extLst>
          </p:cNvPr>
          <p:cNvSpPr>
            <a:spLocks noGrp="1"/>
          </p:cNvSpPr>
          <p:nvPr>
            <p:ph type="sldNum" sz="quarter" idx="12"/>
          </p:nvPr>
        </p:nvSpPr>
        <p:spPr/>
        <p:txBody>
          <a:bodyPr/>
          <a:lstStyle/>
          <a:p>
            <a:fld id="{A21DC766-8B8D-4A06-A897-8B1CE58E13BD}" type="slidenum">
              <a:rPr lang="en-US" smtClean="0"/>
              <a:t>‹#›</a:t>
            </a:fld>
            <a:endParaRPr lang="en-US"/>
          </a:p>
        </p:txBody>
      </p:sp>
    </p:spTree>
    <p:extLst>
      <p:ext uri="{BB962C8B-B14F-4D97-AF65-F5344CB8AC3E}">
        <p14:creationId xmlns:p14="http://schemas.microsoft.com/office/powerpoint/2010/main" val="10332579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7C36A-33C2-116F-05E8-83F3F4B982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2ACDF2-0E5B-5975-7397-999717E19860}"/>
              </a:ext>
            </a:extLst>
          </p:cNvPr>
          <p:cNvSpPr>
            <a:spLocks noGrp="1"/>
          </p:cNvSpPr>
          <p:nvPr>
            <p:ph type="dt" sz="half" idx="10"/>
          </p:nvPr>
        </p:nvSpPr>
        <p:spPr>
          <a:xfrm>
            <a:off x="838200" y="6356350"/>
            <a:ext cx="2743200" cy="365125"/>
          </a:xfrm>
          <a:prstGeom prst="rect">
            <a:avLst/>
          </a:prstGeom>
        </p:spPr>
        <p:txBody>
          <a:bodyPr/>
          <a:lstStyle/>
          <a:p>
            <a:fld id="{CD348CE4-2DE5-4009-8BC3-C322A7841AC1}" type="datetime1">
              <a:rPr lang="en-US" smtClean="0"/>
              <a:t>4/20/26</a:t>
            </a:fld>
            <a:endParaRPr lang="en-US"/>
          </a:p>
        </p:txBody>
      </p:sp>
      <p:sp>
        <p:nvSpPr>
          <p:cNvPr id="4" name="Footer Placeholder 3">
            <a:extLst>
              <a:ext uri="{FF2B5EF4-FFF2-40B4-BE49-F238E27FC236}">
                <a16:creationId xmlns:a16="http://schemas.microsoft.com/office/drawing/2014/main" id="{7E39B9B1-415A-A55D-F5ED-0E6EA205E0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588413-29D1-3F91-BBCD-C1AD1F8A6AAB}"/>
              </a:ext>
            </a:extLst>
          </p:cNvPr>
          <p:cNvSpPr>
            <a:spLocks noGrp="1"/>
          </p:cNvSpPr>
          <p:nvPr>
            <p:ph type="sldNum" sz="quarter" idx="12"/>
          </p:nvPr>
        </p:nvSpPr>
        <p:spPr/>
        <p:txBody>
          <a:bodyPr/>
          <a:lstStyle/>
          <a:p>
            <a:fld id="{A21DC766-8B8D-4A06-A897-8B1CE58E13BD}" type="slidenum">
              <a:rPr lang="en-US" smtClean="0"/>
              <a:t>‹#›</a:t>
            </a:fld>
            <a:endParaRPr lang="en-US"/>
          </a:p>
        </p:txBody>
      </p:sp>
    </p:spTree>
    <p:extLst>
      <p:ext uri="{BB962C8B-B14F-4D97-AF65-F5344CB8AC3E}">
        <p14:creationId xmlns:p14="http://schemas.microsoft.com/office/powerpoint/2010/main" val="16923499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DF157-E977-48C2-D91F-CDB7EF3F44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35D52B-4764-9D58-A955-F8233F22A7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4424D2-CC11-7DBB-EC36-F607207818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C907E3-D46F-C6D4-42C2-601663875A3E}"/>
              </a:ext>
            </a:extLst>
          </p:cNvPr>
          <p:cNvSpPr>
            <a:spLocks noGrp="1"/>
          </p:cNvSpPr>
          <p:nvPr>
            <p:ph type="dt" sz="half" idx="10"/>
          </p:nvPr>
        </p:nvSpPr>
        <p:spPr>
          <a:xfrm>
            <a:off x="838200" y="6356350"/>
            <a:ext cx="2743200" cy="365125"/>
          </a:xfrm>
          <a:prstGeom prst="rect">
            <a:avLst/>
          </a:prstGeom>
        </p:spPr>
        <p:txBody>
          <a:bodyPr/>
          <a:lstStyle/>
          <a:p>
            <a:fld id="{FDDD857E-8888-4057-B104-0D3FD53AA668}" type="datetime1">
              <a:rPr lang="en-US" smtClean="0"/>
              <a:t>4/20/26</a:t>
            </a:fld>
            <a:endParaRPr lang="en-US"/>
          </a:p>
        </p:txBody>
      </p:sp>
      <p:sp>
        <p:nvSpPr>
          <p:cNvPr id="6" name="Footer Placeholder 5">
            <a:extLst>
              <a:ext uri="{FF2B5EF4-FFF2-40B4-BE49-F238E27FC236}">
                <a16:creationId xmlns:a16="http://schemas.microsoft.com/office/drawing/2014/main" id="{2D15B781-3C31-3EB6-7019-69B2F39695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EAD392-8D62-C329-0845-82BDA7501BB8}"/>
              </a:ext>
            </a:extLst>
          </p:cNvPr>
          <p:cNvSpPr>
            <a:spLocks noGrp="1"/>
          </p:cNvSpPr>
          <p:nvPr>
            <p:ph type="sldNum" sz="quarter" idx="12"/>
          </p:nvPr>
        </p:nvSpPr>
        <p:spPr/>
        <p:txBody>
          <a:bodyPr/>
          <a:lstStyle/>
          <a:p>
            <a:fld id="{A21DC766-8B8D-4A06-A897-8B1CE58E13BD}" type="slidenum">
              <a:rPr lang="en-US" smtClean="0"/>
              <a:t>‹#›</a:t>
            </a:fld>
            <a:endParaRPr lang="en-US"/>
          </a:p>
        </p:txBody>
      </p:sp>
    </p:spTree>
    <p:extLst>
      <p:ext uri="{BB962C8B-B14F-4D97-AF65-F5344CB8AC3E}">
        <p14:creationId xmlns:p14="http://schemas.microsoft.com/office/powerpoint/2010/main" val="27436818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52CD5-AB84-EB45-3CBC-B2380C5230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4F55AB-C335-972E-182B-E1484AD9B3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39660E-A746-368C-BA7E-51EDB071A4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D870FA-2718-D2E9-9F40-F8D2A1261466}"/>
              </a:ext>
            </a:extLst>
          </p:cNvPr>
          <p:cNvSpPr>
            <a:spLocks noGrp="1"/>
          </p:cNvSpPr>
          <p:nvPr>
            <p:ph type="dt" sz="half" idx="10"/>
          </p:nvPr>
        </p:nvSpPr>
        <p:spPr>
          <a:xfrm>
            <a:off x="838200" y="6356350"/>
            <a:ext cx="2743200" cy="365125"/>
          </a:xfrm>
          <a:prstGeom prst="rect">
            <a:avLst/>
          </a:prstGeom>
        </p:spPr>
        <p:txBody>
          <a:bodyPr/>
          <a:lstStyle/>
          <a:p>
            <a:fld id="{27976640-D855-4BAA-A76F-BD8CD205416D}" type="datetime1">
              <a:rPr lang="en-US" smtClean="0"/>
              <a:t>4/20/26</a:t>
            </a:fld>
            <a:endParaRPr lang="en-US"/>
          </a:p>
        </p:txBody>
      </p:sp>
      <p:sp>
        <p:nvSpPr>
          <p:cNvPr id="6" name="Footer Placeholder 5">
            <a:extLst>
              <a:ext uri="{FF2B5EF4-FFF2-40B4-BE49-F238E27FC236}">
                <a16:creationId xmlns:a16="http://schemas.microsoft.com/office/drawing/2014/main" id="{E30C9742-33C6-4285-8993-E87F465483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FF5945-1501-BB18-70AC-81D657AF837D}"/>
              </a:ext>
            </a:extLst>
          </p:cNvPr>
          <p:cNvSpPr>
            <a:spLocks noGrp="1"/>
          </p:cNvSpPr>
          <p:nvPr>
            <p:ph type="sldNum" sz="quarter" idx="12"/>
          </p:nvPr>
        </p:nvSpPr>
        <p:spPr/>
        <p:txBody>
          <a:bodyPr/>
          <a:lstStyle/>
          <a:p>
            <a:fld id="{A21DC766-8B8D-4A06-A897-8B1CE58E13BD}" type="slidenum">
              <a:rPr lang="en-US" smtClean="0"/>
              <a:t>‹#›</a:t>
            </a:fld>
            <a:endParaRPr lang="en-US"/>
          </a:p>
        </p:txBody>
      </p:sp>
    </p:spTree>
    <p:extLst>
      <p:ext uri="{BB962C8B-B14F-4D97-AF65-F5344CB8AC3E}">
        <p14:creationId xmlns:p14="http://schemas.microsoft.com/office/powerpoint/2010/main" val="363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BD331-6FF5-B2B9-2405-F15DA8B39A7F}"/>
              </a:ext>
            </a:extLst>
          </p:cNvPr>
          <p:cNvSpPr>
            <a:spLocks noGrp="1"/>
          </p:cNvSpPr>
          <p:nvPr>
            <p:ph type="ctrTitle"/>
          </p:nvPr>
        </p:nvSpPr>
        <p:spPr>
          <a:xfrm>
            <a:off x="1524000" y="1122363"/>
            <a:ext cx="9144000" cy="2387600"/>
          </a:xfrm>
        </p:spPr>
        <p:txBody>
          <a:bodyPr anchor="b">
            <a:normAutofit/>
          </a:bodyPr>
          <a:lstStyle>
            <a:lvl1pPr algn="ctr">
              <a:defRPr sz="4400">
                <a:solidFill>
                  <a:schemeClr val="bg1">
                    <a:lumMod val="95000"/>
                  </a:schemeClr>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352137B-671A-7568-B52C-AF3D49B84E88}"/>
              </a:ext>
            </a:extLst>
          </p:cNvPr>
          <p:cNvSpPr>
            <a:spLocks noGrp="1"/>
          </p:cNvSpPr>
          <p:nvPr>
            <p:ph type="subTitle" idx="1"/>
          </p:nvPr>
        </p:nvSpPr>
        <p:spPr>
          <a:xfrm>
            <a:off x="1524000" y="3602038"/>
            <a:ext cx="9144000" cy="1655762"/>
          </a:xfrm>
        </p:spPr>
        <p:txBody>
          <a:bodyPr/>
          <a:lstStyle>
            <a:lvl1pPr marL="0" indent="0" algn="ctr">
              <a:buNone/>
              <a:defRPr sz="24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73D16A6-F882-E845-2D7A-4CB9BE114930}"/>
              </a:ext>
            </a:extLst>
          </p:cNvPr>
          <p:cNvSpPr>
            <a:spLocks noGrp="1"/>
          </p:cNvSpPr>
          <p:nvPr>
            <p:ph type="dt" sz="half" idx="10"/>
          </p:nvPr>
        </p:nvSpPr>
        <p:spPr>
          <a:xfrm>
            <a:off x="838200" y="6356350"/>
            <a:ext cx="2743200" cy="365125"/>
          </a:xfrm>
          <a:prstGeom prst="rect">
            <a:avLst/>
          </a:prstGeom>
        </p:spPr>
        <p:txBody>
          <a:bodyPr/>
          <a:lstStyle/>
          <a:p>
            <a:fld id="{CBF8FBEC-AD0F-4E4D-AC51-72781615C9C4}" type="datetime1">
              <a:rPr lang="en-US" smtClean="0"/>
              <a:t>4/20/26</a:t>
            </a:fld>
            <a:endParaRPr lang="en-US"/>
          </a:p>
        </p:txBody>
      </p:sp>
      <p:sp>
        <p:nvSpPr>
          <p:cNvPr id="5" name="Footer Placeholder 4">
            <a:extLst>
              <a:ext uri="{FF2B5EF4-FFF2-40B4-BE49-F238E27FC236}">
                <a16:creationId xmlns:a16="http://schemas.microsoft.com/office/drawing/2014/main" id="{F0B1DA39-5A8A-BD95-5B9B-626C25FB5C2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595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DE230-0584-18CB-8276-6B013F16347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F74E592-FA6D-BCA6-14B9-86B5792D4F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4855E0-5FA4-F67C-04C6-8CF8CD164413}"/>
              </a:ext>
            </a:extLst>
          </p:cNvPr>
          <p:cNvSpPr>
            <a:spLocks noGrp="1"/>
          </p:cNvSpPr>
          <p:nvPr>
            <p:ph type="dt" sz="half" idx="10"/>
          </p:nvPr>
        </p:nvSpPr>
        <p:spPr>
          <a:xfrm>
            <a:off x="838200" y="6356350"/>
            <a:ext cx="2743200" cy="365125"/>
          </a:xfrm>
          <a:prstGeom prst="rect">
            <a:avLst/>
          </a:prstGeom>
        </p:spPr>
        <p:txBody>
          <a:bodyPr/>
          <a:lstStyle/>
          <a:p>
            <a:fld id="{4C617528-1DB8-48DE-BCB5-C8DA6C349029}" type="datetime1">
              <a:rPr lang="en-US" smtClean="0"/>
              <a:t>4/20/26</a:t>
            </a:fld>
            <a:endParaRPr lang="en-US"/>
          </a:p>
        </p:txBody>
      </p:sp>
      <p:sp>
        <p:nvSpPr>
          <p:cNvPr id="5" name="Footer Placeholder 4">
            <a:extLst>
              <a:ext uri="{FF2B5EF4-FFF2-40B4-BE49-F238E27FC236}">
                <a16:creationId xmlns:a16="http://schemas.microsoft.com/office/drawing/2014/main" id="{D5253C7C-53F6-C2E2-B165-CE1410AFA6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C1E0F5-D1F7-28E3-7862-835B29DC89E9}"/>
              </a:ext>
            </a:extLst>
          </p:cNvPr>
          <p:cNvSpPr>
            <a:spLocks noGrp="1"/>
          </p:cNvSpPr>
          <p:nvPr>
            <p:ph type="sldNum" sz="quarter" idx="12"/>
          </p:nvPr>
        </p:nvSpPr>
        <p:spPr/>
        <p:txBody>
          <a:bodyPr/>
          <a:lstStyle/>
          <a:p>
            <a:fld id="{A21DC766-8B8D-4A06-A897-8B1CE58E13BD}" type="slidenum">
              <a:rPr lang="en-US" smtClean="0"/>
              <a:t>‹#›</a:t>
            </a:fld>
            <a:endParaRPr lang="en-US"/>
          </a:p>
        </p:txBody>
      </p:sp>
    </p:spTree>
    <p:extLst>
      <p:ext uri="{BB962C8B-B14F-4D97-AF65-F5344CB8AC3E}">
        <p14:creationId xmlns:p14="http://schemas.microsoft.com/office/powerpoint/2010/main" val="640406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o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44855E0-5FA4-F67C-04C6-8CF8CD164413}"/>
              </a:ext>
            </a:extLst>
          </p:cNvPr>
          <p:cNvSpPr>
            <a:spLocks noGrp="1"/>
          </p:cNvSpPr>
          <p:nvPr>
            <p:ph type="dt" sz="half" idx="10"/>
          </p:nvPr>
        </p:nvSpPr>
        <p:spPr>
          <a:xfrm>
            <a:off x="838200" y="6356350"/>
            <a:ext cx="2743200" cy="365125"/>
          </a:xfrm>
          <a:prstGeom prst="rect">
            <a:avLst/>
          </a:prstGeom>
        </p:spPr>
        <p:txBody>
          <a:bodyPr/>
          <a:lstStyle/>
          <a:p>
            <a:fld id="{4C617528-1DB8-48DE-BCB5-C8DA6C349029}" type="datetime1">
              <a:rPr lang="en-US" smtClean="0"/>
              <a:t>4/20/26</a:t>
            </a:fld>
            <a:endParaRPr lang="en-US"/>
          </a:p>
        </p:txBody>
      </p:sp>
      <p:sp>
        <p:nvSpPr>
          <p:cNvPr id="5" name="Footer Placeholder 4">
            <a:extLst>
              <a:ext uri="{FF2B5EF4-FFF2-40B4-BE49-F238E27FC236}">
                <a16:creationId xmlns:a16="http://schemas.microsoft.com/office/drawing/2014/main" id="{D5253C7C-53F6-C2E2-B165-CE1410AFA6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C1E0F5-D1F7-28E3-7862-835B29DC89E9}"/>
              </a:ext>
            </a:extLst>
          </p:cNvPr>
          <p:cNvSpPr>
            <a:spLocks noGrp="1"/>
          </p:cNvSpPr>
          <p:nvPr>
            <p:ph type="sldNum" sz="quarter" idx="12"/>
          </p:nvPr>
        </p:nvSpPr>
        <p:spPr/>
        <p:txBody>
          <a:bodyPr/>
          <a:lstStyle/>
          <a:p>
            <a:fld id="{A21DC766-8B8D-4A06-A897-8B1CE58E13BD}" type="slidenum">
              <a:rPr lang="en-US" smtClean="0"/>
              <a:t>‹#›</a:t>
            </a:fld>
            <a:endParaRPr lang="en-US"/>
          </a:p>
        </p:txBody>
      </p:sp>
      <p:sp>
        <p:nvSpPr>
          <p:cNvPr id="11" name="Title 1">
            <a:extLst>
              <a:ext uri="{FF2B5EF4-FFF2-40B4-BE49-F238E27FC236}">
                <a16:creationId xmlns:a16="http://schemas.microsoft.com/office/drawing/2014/main" id="{462C4221-DE20-E658-EC0D-1037703C0954}"/>
              </a:ext>
            </a:extLst>
          </p:cNvPr>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3" name="Content Placeholder 3">
            <a:extLst>
              <a:ext uri="{FF2B5EF4-FFF2-40B4-BE49-F238E27FC236}">
                <a16:creationId xmlns:a16="http://schemas.microsoft.com/office/drawing/2014/main" id="{E41860D7-3383-8C00-269A-3913F9F00444}"/>
              </a:ext>
            </a:extLst>
          </p:cNvPr>
          <p:cNvSpPr txBox="1">
            <a:spLocks/>
          </p:cNvSpPr>
          <p:nvPr userDrawn="1"/>
        </p:nvSpPr>
        <p:spPr>
          <a:xfrm>
            <a:off x="838200" y="1198095"/>
            <a:ext cx="10515600" cy="415552"/>
          </a:xfrm>
          <a:prstGeom prst="rect">
            <a:avLst/>
          </a:prstGeom>
          <a:noFill/>
          <a:effectLst/>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Clr>
                <a:srgbClr val="F58938"/>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58938"/>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58938"/>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58938"/>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58938"/>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0" lang="en-US" sz="2800" b="1" i="0" u="none" strike="noStrike" kern="0" cap="none" spc="0" normalizeH="0" baseline="0" noProof="0" dirty="0">
                <a:ln>
                  <a:noFill/>
                </a:ln>
                <a:solidFill>
                  <a:srgbClr val="ED7D31"/>
                </a:solidFill>
                <a:effectLst/>
                <a:uLnTx/>
                <a:uFillTx/>
                <a:latin typeface="Avenir"/>
                <a:ea typeface="Avenir"/>
                <a:cs typeface="Avenir"/>
                <a:sym typeface="Avenir"/>
              </a:rPr>
              <a:t>Name, Title</a:t>
            </a: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p:sp>
        <p:nvSpPr>
          <p:cNvPr id="15" name="Content Placeholder 2">
            <a:extLst>
              <a:ext uri="{FF2B5EF4-FFF2-40B4-BE49-F238E27FC236}">
                <a16:creationId xmlns:a16="http://schemas.microsoft.com/office/drawing/2014/main" id="{8DD4B25D-829B-151C-441B-19D862C62773}"/>
              </a:ext>
            </a:extLst>
          </p:cNvPr>
          <p:cNvSpPr>
            <a:spLocks noGrp="1"/>
          </p:cNvSpPr>
          <p:nvPr>
            <p:ph idx="1"/>
          </p:nvPr>
        </p:nvSpPr>
        <p:spPr>
          <a:xfrm>
            <a:off x="838200" y="1825625"/>
            <a:ext cx="6468035" cy="4351338"/>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Picture Placeholder 2">
            <a:extLst>
              <a:ext uri="{FF2B5EF4-FFF2-40B4-BE49-F238E27FC236}">
                <a16:creationId xmlns:a16="http://schemas.microsoft.com/office/drawing/2014/main" id="{D6C362F6-03BC-98E7-0BE1-9C9F9B9C2B05}"/>
              </a:ext>
            </a:extLst>
          </p:cNvPr>
          <p:cNvSpPr>
            <a:spLocks noGrp="1"/>
          </p:cNvSpPr>
          <p:nvPr>
            <p:ph type="pic" idx="13"/>
          </p:nvPr>
        </p:nvSpPr>
        <p:spPr>
          <a:xfrm>
            <a:off x="7779533" y="1206360"/>
            <a:ext cx="3554505" cy="4728858"/>
          </a:xfrm>
          <a:ln w="28575">
            <a:solidFill>
              <a:srgbClr val="F98A37"/>
            </a:solidFill>
          </a:ln>
          <a:effectLst>
            <a:outerShdw blurRad="50800" dist="38100" dir="5400000" algn="t"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2221678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9D780-0B84-64DE-2A87-29EE47B7BA83}"/>
              </a:ext>
            </a:extLst>
          </p:cNvPr>
          <p:cNvSpPr>
            <a:spLocks noGrp="1"/>
          </p:cNvSpPr>
          <p:nvPr>
            <p:ph type="title"/>
          </p:nvPr>
        </p:nvSpPr>
        <p:spPr>
          <a:xfrm>
            <a:off x="831850" y="1709738"/>
            <a:ext cx="10515600" cy="2852737"/>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C88E143-9477-18C6-99B2-00769AB223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824754-5A76-6F55-D14E-02DDDCC7E8C9}"/>
              </a:ext>
            </a:extLst>
          </p:cNvPr>
          <p:cNvSpPr>
            <a:spLocks noGrp="1"/>
          </p:cNvSpPr>
          <p:nvPr>
            <p:ph type="dt" sz="half" idx="10"/>
          </p:nvPr>
        </p:nvSpPr>
        <p:spPr>
          <a:xfrm>
            <a:off x="838200" y="6356350"/>
            <a:ext cx="2743200" cy="365125"/>
          </a:xfrm>
          <a:prstGeom prst="rect">
            <a:avLst/>
          </a:prstGeom>
        </p:spPr>
        <p:txBody>
          <a:bodyPr/>
          <a:lstStyle/>
          <a:p>
            <a:fld id="{A1E5ADBD-A53D-4867-B9FA-4450A266F316}" type="datetime1">
              <a:rPr lang="en-US" smtClean="0"/>
              <a:t>4/20/26</a:t>
            </a:fld>
            <a:endParaRPr lang="en-US"/>
          </a:p>
        </p:txBody>
      </p:sp>
      <p:sp>
        <p:nvSpPr>
          <p:cNvPr id="5" name="Footer Placeholder 4">
            <a:extLst>
              <a:ext uri="{FF2B5EF4-FFF2-40B4-BE49-F238E27FC236}">
                <a16:creationId xmlns:a16="http://schemas.microsoft.com/office/drawing/2014/main" id="{DED77667-B81C-7B0C-D08F-C012D07212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B00739-F815-9B29-75B7-9EBEF61D1C27}"/>
              </a:ext>
            </a:extLst>
          </p:cNvPr>
          <p:cNvSpPr>
            <a:spLocks noGrp="1"/>
          </p:cNvSpPr>
          <p:nvPr>
            <p:ph type="sldNum" sz="quarter" idx="12"/>
          </p:nvPr>
        </p:nvSpPr>
        <p:spPr/>
        <p:txBody>
          <a:bodyPr/>
          <a:lstStyle/>
          <a:p>
            <a:fld id="{A21DC766-8B8D-4A06-A897-8B1CE58E13BD}" type="slidenum">
              <a:rPr lang="en-US" smtClean="0"/>
              <a:t>‹#›</a:t>
            </a:fld>
            <a:endParaRPr lang="en-US"/>
          </a:p>
        </p:txBody>
      </p:sp>
    </p:spTree>
    <p:extLst>
      <p:ext uri="{BB962C8B-B14F-4D97-AF65-F5344CB8AC3E}">
        <p14:creationId xmlns:p14="http://schemas.microsoft.com/office/powerpoint/2010/main" val="1117939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4335F-7D90-934C-7D55-32D61F4B41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65CD59-AB61-166F-EE49-54B3F6CAC8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EEA4C30-8217-8743-0701-BA227747DAD7}"/>
              </a:ext>
            </a:extLst>
          </p:cNvPr>
          <p:cNvSpPr>
            <a:spLocks noGrp="1"/>
          </p:cNvSpPr>
          <p:nvPr>
            <p:ph sz="half" idx="2"/>
          </p:nvPr>
        </p:nvSpPr>
        <p:spPr>
          <a:xfrm>
            <a:off x="6172200" y="1825625"/>
            <a:ext cx="5181600" cy="4351338"/>
          </a:xfrm>
          <a:noFill/>
          <a:effectLst/>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18ABCA49-1F5A-E7E4-B355-A4E258E3BE18}"/>
              </a:ext>
            </a:extLst>
          </p:cNvPr>
          <p:cNvSpPr>
            <a:spLocks noGrp="1"/>
          </p:cNvSpPr>
          <p:nvPr>
            <p:ph type="dt" sz="half" idx="10"/>
          </p:nvPr>
        </p:nvSpPr>
        <p:spPr>
          <a:xfrm>
            <a:off x="838200" y="6356350"/>
            <a:ext cx="2743200" cy="365125"/>
          </a:xfrm>
          <a:prstGeom prst="rect">
            <a:avLst/>
          </a:prstGeom>
        </p:spPr>
        <p:txBody>
          <a:bodyPr/>
          <a:lstStyle/>
          <a:p>
            <a:fld id="{BAB194EB-C254-44A1-88B4-26D8F250DC85}" type="datetime1">
              <a:rPr lang="en-US" smtClean="0"/>
              <a:t>4/20/26</a:t>
            </a:fld>
            <a:endParaRPr lang="en-US"/>
          </a:p>
        </p:txBody>
      </p:sp>
      <p:sp>
        <p:nvSpPr>
          <p:cNvPr id="6" name="Footer Placeholder 5">
            <a:extLst>
              <a:ext uri="{FF2B5EF4-FFF2-40B4-BE49-F238E27FC236}">
                <a16:creationId xmlns:a16="http://schemas.microsoft.com/office/drawing/2014/main" id="{BF90EC63-5248-040E-4867-E448D97FDC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53344B-F8E1-2E6E-22F6-661C8D3AD914}"/>
              </a:ext>
            </a:extLst>
          </p:cNvPr>
          <p:cNvSpPr>
            <a:spLocks noGrp="1"/>
          </p:cNvSpPr>
          <p:nvPr>
            <p:ph type="sldNum" sz="quarter" idx="12"/>
          </p:nvPr>
        </p:nvSpPr>
        <p:spPr/>
        <p:txBody>
          <a:bodyPr/>
          <a:lstStyle/>
          <a:p>
            <a:fld id="{A21DC766-8B8D-4A06-A897-8B1CE58E13BD}" type="slidenum">
              <a:rPr lang="en-US" smtClean="0"/>
              <a:t>‹#›</a:t>
            </a:fld>
            <a:endParaRPr lang="en-US"/>
          </a:p>
        </p:txBody>
      </p:sp>
    </p:spTree>
    <p:extLst>
      <p:ext uri="{BB962C8B-B14F-4D97-AF65-F5344CB8AC3E}">
        <p14:creationId xmlns:p14="http://schemas.microsoft.com/office/powerpoint/2010/main" val="3028769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74F94-35ED-C063-A7AC-91B0C1F9AF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6B501F-A1D6-7A67-D061-E9AA9DBAF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8CA669-289F-D899-2D6D-AE9FD4A02E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FD2C43-BB00-4B26-25CE-6E38D8FEF3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81B455-E1BB-B871-2EF0-EFCDA45368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76D52A-C41E-BB24-6202-43C251F7781D}"/>
              </a:ext>
            </a:extLst>
          </p:cNvPr>
          <p:cNvSpPr>
            <a:spLocks noGrp="1"/>
          </p:cNvSpPr>
          <p:nvPr>
            <p:ph type="dt" sz="half" idx="10"/>
          </p:nvPr>
        </p:nvSpPr>
        <p:spPr>
          <a:xfrm>
            <a:off x="838200" y="6356350"/>
            <a:ext cx="2743200" cy="365125"/>
          </a:xfrm>
          <a:prstGeom prst="rect">
            <a:avLst/>
          </a:prstGeom>
        </p:spPr>
        <p:txBody>
          <a:bodyPr/>
          <a:lstStyle/>
          <a:p>
            <a:fld id="{146B49C1-C28F-417A-B438-07498A2A8D1E}" type="datetime1">
              <a:rPr lang="en-US" smtClean="0"/>
              <a:t>4/20/26</a:t>
            </a:fld>
            <a:endParaRPr lang="en-US"/>
          </a:p>
        </p:txBody>
      </p:sp>
      <p:sp>
        <p:nvSpPr>
          <p:cNvPr id="8" name="Footer Placeholder 7">
            <a:extLst>
              <a:ext uri="{FF2B5EF4-FFF2-40B4-BE49-F238E27FC236}">
                <a16:creationId xmlns:a16="http://schemas.microsoft.com/office/drawing/2014/main" id="{7E0A79D9-3657-37E1-8A89-7D1026D1197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A64683B-F1BA-7163-7830-D8B02EE58DCB}"/>
              </a:ext>
            </a:extLst>
          </p:cNvPr>
          <p:cNvSpPr>
            <a:spLocks noGrp="1"/>
          </p:cNvSpPr>
          <p:nvPr>
            <p:ph type="sldNum" sz="quarter" idx="12"/>
          </p:nvPr>
        </p:nvSpPr>
        <p:spPr/>
        <p:txBody>
          <a:bodyPr/>
          <a:lstStyle/>
          <a:p>
            <a:fld id="{A21DC766-8B8D-4A06-A897-8B1CE58E13BD}" type="slidenum">
              <a:rPr lang="en-US" smtClean="0"/>
              <a:t>‹#›</a:t>
            </a:fld>
            <a:endParaRPr lang="en-US"/>
          </a:p>
        </p:txBody>
      </p:sp>
    </p:spTree>
    <p:extLst>
      <p:ext uri="{BB962C8B-B14F-4D97-AF65-F5344CB8AC3E}">
        <p14:creationId xmlns:p14="http://schemas.microsoft.com/office/powerpoint/2010/main" val="2508555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7C36A-33C2-116F-05E8-83F3F4B982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2ACDF2-0E5B-5975-7397-999717E19860}"/>
              </a:ext>
            </a:extLst>
          </p:cNvPr>
          <p:cNvSpPr>
            <a:spLocks noGrp="1"/>
          </p:cNvSpPr>
          <p:nvPr>
            <p:ph type="dt" sz="half" idx="10"/>
          </p:nvPr>
        </p:nvSpPr>
        <p:spPr>
          <a:xfrm>
            <a:off x="838200" y="6356350"/>
            <a:ext cx="2743200" cy="365125"/>
          </a:xfrm>
          <a:prstGeom prst="rect">
            <a:avLst/>
          </a:prstGeom>
        </p:spPr>
        <p:txBody>
          <a:bodyPr/>
          <a:lstStyle/>
          <a:p>
            <a:fld id="{654871CD-128C-493E-A7CD-57DB4C0D0B12}" type="datetime1">
              <a:rPr lang="en-US" smtClean="0"/>
              <a:t>4/20/26</a:t>
            </a:fld>
            <a:endParaRPr lang="en-US"/>
          </a:p>
        </p:txBody>
      </p:sp>
      <p:sp>
        <p:nvSpPr>
          <p:cNvPr id="4" name="Footer Placeholder 3">
            <a:extLst>
              <a:ext uri="{FF2B5EF4-FFF2-40B4-BE49-F238E27FC236}">
                <a16:creationId xmlns:a16="http://schemas.microsoft.com/office/drawing/2014/main" id="{7E39B9B1-415A-A55D-F5ED-0E6EA205E0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588413-29D1-3F91-BBCD-C1AD1F8A6AAB}"/>
              </a:ext>
            </a:extLst>
          </p:cNvPr>
          <p:cNvSpPr>
            <a:spLocks noGrp="1"/>
          </p:cNvSpPr>
          <p:nvPr>
            <p:ph type="sldNum" sz="quarter" idx="12"/>
          </p:nvPr>
        </p:nvSpPr>
        <p:spPr/>
        <p:txBody>
          <a:bodyPr/>
          <a:lstStyle/>
          <a:p>
            <a:fld id="{A21DC766-8B8D-4A06-A897-8B1CE58E13BD}" type="slidenum">
              <a:rPr lang="en-US" smtClean="0"/>
              <a:t>‹#›</a:t>
            </a:fld>
            <a:endParaRPr lang="en-US"/>
          </a:p>
        </p:txBody>
      </p:sp>
    </p:spTree>
    <p:extLst>
      <p:ext uri="{BB962C8B-B14F-4D97-AF65-F5344CB8AC3E}">
        <p14:creationId xmlns:p14="http://schemas.microsoft.com/office/powerpoint/2010/main" val="3258931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DF157-E977-48C2-D91F-CDB7EF3F44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35D52B-4764-9D58-A955-F8233F22A7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4424D2-CC11-7DBB-EC36-F607207818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C907E3-D46F-C6D4-42C2-601663875A3E}"/>
              </a:ext>
            </a:extLst>
          </p:cNvPr>
          <p:cNvSpPr>
            <a:spLocks noGrp="1"/>
          </p:cNvSpPr>
          <p:nvPr>
            <p:ph type="dt" sz="half" idx="10"/>
          </p:nvPr>
        </p:nvSpPr>
        <p:spPr>
          <a:xfrm>
            <a:off x="838200" y="6356350"/>
            <a:ext cx="2743200" cy="365125"/>
          </a:xfrm>
          <a:prstGeom prst="rect">
            <a:avLst/>
          </a:prstGeom>
        </p:spPr>
        <p:txBody>
          <a:bodyPr/>
          <a:lstStyle/>
          <a:p>
            <a:fld id="{471E51C3-4D7E-4845-B12C-9D80715B3CBC}" type="datetime1">
              <a:rPr lang="en-US" smtClean="0"/>
              <a:t>4/20/26</a:t>
            </a:fld>
            <a:endParaRPr lang="en-US"/>
          </a:p>
        </p:txBody>
      </p:sp>
      <p:sp>
        <p:nvSpPr>
          <p:cNvPr id="6" name="Footer Placeholder 5">
            <a:extLst>
              <a:ext uri="{FF2B5EF4-FFF2-40B4-BE49-F238E27FC236}">
                <a16:creationId xmlns:a16="http://schemas.microsoft.com/office/drawing/2014/main" id="{2D15B781-3C31-3EB6-7019-69B2F39695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EAD392-8D62-C329-0845-82BDA7501BB8}"/>
              </a:ext>
            </a:extLst>
          </p:cNvPr>
          <p:cNvSpPr>
            <a:spLocks noGrp="1"/>
          </p:cNvSpPr>
          <p:nvPr>
            <p:ph type="sldNum" sz="quarter" idx="12"/>
          </p:nvPr>
        </p:nvSpPr>
        <p:spPr/>
        <p:txBody>
          <a:bodyPr/>
          <a:lstStyle/>
          <a:p>
            <a:fld id="{A21DC766-8B8D-4A06-A897-8B1CE58E13BD}" type="slidenum">
              <a:rPr lang="en-US" smtClean="0"/>
              <a:t>‹#›</a:t>
            </a:fld>
            <a:endParaRPr lang="en-US"/>
          </a:p>
        </p:txBody>
      </p:sp>
    </p:spTree>
    <p:extLst>
      <p:ext uri="{BB962C8B-B14F-4D97-AF65-F5344CB8AC3E}">
        <p14:creationId xmlns:p14="http://schemas.microsoft.com/office/powerpoint/2010/main" val="1262936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image" Target="../media/image4.jpg"/><Relationship Id="rId4" Type="http://schemas.openxmlformats.org/officeDocument/2006/relationships/slideLayout" Target="../slideLayouts/slideLayout14.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5C14B6-1EF8-42FE-5E7A-F80131E049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D942251-1494-0FA4-8395-9514DF7B1A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F35FF96-2E5A-CF7E-04C2-CFFC9A0700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220D74-93C4-44EF-8A2E-1E31AAEC8379}" type="datetime1">
              <a:rPr lang="en-US" smtClean="0"/>
              <a:t>4/20/26</a:t>
            </a:fld>
            <a:endParaRPr lang="en-US"/>
          </a:p>
        </p:txBody>
      </p:sp>
      <p:sp>
        <p:nvSpPr>
          <p:cNvPr id="5" name="Footer Placeholder 4">
            <a:extLst>
              <a:ext uri="{FF2B5EF4-FFF2-40B4-BE49-F238E27FC236}">
                <a16:creationId xmlns:a16="http://schemas.microsoft.com/office/drawing/2014/main" id="{DF3E2581-24B7-D374-74C5-63F00B9AB6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D108409-E788-0C16-CF46-10335749A4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erriweather" panose="02000000000000000000" pitchFamily="2" charset="0"/>
                <a:cs typeface="Merriweather" panose="02000000000000000000" pitchFamily="2" charset="0"/>
              </a:defRPr>
            </a:lvl1pPr>
          </a:lstStyle>
          <a:p>
            <a:fld id="{A21DC766-8B8D-4A06-A897-8B1CE58E13BD}" type="slidenum">
              <a:rPr lang="en-US" smtClean="0"/>
              <a:pPr/>
              <a:t>‹#›</a:t>
            </a:fld>
            <a:endParaRPr lang="en-US" dirty="0"/>
          </a:p>
        </p:txBody>
      </p:sp>
    </p:spTree>
    <p:extLst>
      <p:ext uri="{BB962C8B-B14F-4D97-AF65-F5344CB8AC3E}">
        <p14:creationId xmlns:p14="http://schemas.microsoft.com/office/powerpoint/2010/main" val="665609535"/>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50" r:id="rId3"/>
    <p:sldLayoutId id="2147483668" r:id="rId4"/>
    <p:sldLayoutId id="2147483651" r:id="rId5"/>
    <p:sldLayoutId id="2147483652" r:id="rId6"/>
    <p:sldLayoutId id="2147483653" r:id="rId7"/>
    <p:sldLayoutId id="2147483654" r:id="rId8"/>
    <p:sldLayoutId id="2147483656" r:id="rId9"/>
    <p:sldLayoutId id="2147483657" r:id="rId10"/>
  </p:sldLayoutIdLst>
  <p:hf hdr="0" ftr="0" dt="0"/>
  <p:txStyles>
    <p:titleStyle>
      <a:lvl1pPr algn="l" defTabSz="914400" rtl="0" eaLnBrk="1" latinLnBrk="0" hangingPunct="1">
        <a:lnSpc>
          <a:spcPct val="90000"/>
        </a:lnSpc>
        <a:spcBef>
          <a:spcPct val="0"/>
        </a:spcBef>
        <a:buNone/>
        <a:defRPr sz="3600" kern="1200">
          <a:solidFill>
            <a:schemeClr val="tx1"/>
          </a:solidFill>
          <a:latin typeface="Merriweather" panose="02000000000000000000" pitchFamily="2" charset="0"/>
          <a:ea typeface="+mj-ea"/>
          <a:cs typeface="Merriweather" panose="02000000000000000000" pitchFamily="2" charset="0"/>
        </a:defRPr>
      </a:lvl1pPr>
    </p:titleStyle>
    <p:bodyStyle>
      <a:lvl1pPr marL="228600" indent="-228600" algn="l" defTabSz="914400" rtl="0" eaLnBrk="1" latinLnBrk="0" hangingPunct="1">
        <a:lnSpc>
          <a:spcPct val="90000"/>
        </a:lnSpc>
        <a:spcBef>
          <a:spcPts val="1000"/>
        </a:spcBef>
        <a:buClr>
          <a:srgbClr val="F58938"/>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58938"/>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58938"/>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58938"/>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58938"/>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5C14B6-1EF8-42FE-5E7A-F80131E049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D942251-1494-0FA4-8395-9514DF7B1A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F35FF96-2E5A-CF7E-04C2-CFFC9A0700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4C34F3-407F-403C-A087-0AD4D37D4AF2}" type="datetime1">
              <a:rPr lang="en-US" smtClean="0"/>
              <a:t>4/20/26</a:t>
            </a:fld>
            <a:endParaRPr lang="en-US"/>
          </a:p>
        </p:txBody>
      </p:sp>
      <p:sp>
        <p:nvSpPr>
          <p:cNvPr id="5" name="Footer Placeholder 4">
            <a:extLst>
              <a:ext uri="{FF2B5EF4-FFF2-40B4-BE49-F238E27FC236}">
                <a16:creationId xmlns:a16="http://schemas.microsoft.com/office/drawing/2014/main" id="{DF3E2581-24B7-D374-74C5-63F00B9AB6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D108409-E788-0C16-CF46-10335749A4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rgbClr val="0F1B31"/>
                </a:solidFill>
                <a:latin typeface="Merriweather" panose="02000000000000000000" pitchFamily="2" charset="0"/>
                <a:cs typeface="Merriweather" panose="02000000000000000000" pitchFamily="2" charset="0"/>
              </a:defRPr>
            </a:lvl1pPr>
          </a:lstStyle>
          <a:p>
            <a:fld id="{A21DC766-8B8D-4A06-A897-8B1CE58E13BD}" type="slidenum">
              <a:rPr lang="en-US" smtClean="0"/>
              <a:pPr/>
              <a:t>‹#›</a:t>
            </a:fld>
            <a:endParaRPr lang="en-US" dirty="0"/>
          </a:p>
        </p:txBody>
      </p:sp>
    </p:spTree>
    <p:extLst>
      <p:ext uri="{BB962C8B-B14F-4D97-AF65-F5344CB8AC3E}">
        <p14:creationId xmlns:p14="http://schemas.microsoft.com/office/powerpoint/2010/main" val="2523070563"/>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Lst>
  <p:hf hdr="0" ftr="0" dt="0"/>
  <p:txStyles>
    <p:titleStyle>
      <a:lvl1pPr algn="l" defTabSz="914400" rtl="0" eaLnBrk="1" latinLnBrk="0" hangingPunct="1">
        <a:lnSpc>
          <a:spcPct val="90000"/>
        </a:lnSpc>
        <a:spcBef>
          <a:spcPct val="0"/>
        </a:spcBef>
        <a:buNone/>
        <a:defRPr sz="3600" b="0" kern="1200">
          <a:solidFill>
            <a:schemeClr val="bg1">
              <a:lumMod val="95000"/>
            </a:schemeClr>
          </a:solidFill>
          <a:latin typeface="Merriweather" panose="02000000000000000000" pitchFamily="2" charset="0"/>
          <a:ea typeface="+mj-ea"/>
          <a:cs typeface="Merriweather" panose="02000000000000000000" pitchFamily="2" charset="0"/>
        </a:defRPr>
      </a:lvl1pPr>
    </p:titleStyle>
    <p:bodyStyle>
      <a:lvl1pPr marL="228600" indent="-228600" algn="l" defTabSz="914400" rtl="0" eaLnBrk="1" latinLnBrk="0" hangingPunct="1">
        <a:lnSpc>
          <a:spcPct val="90000"/>
        </a:lnSpc>
        <a:spcBef>
          <a:spcPts val="1000"/>
        </a:spcBef>
        <a:buClr>
          <a:srgbClr val="F98A37"/>
        </a:buClr>
        <a:buFont typeface="Arial" panose="020B0604020202020204" pitchFamily="34" charset="0"/>
        <a:buChar char="•"/>
        <a:defRPr sz="2800" kern="1200">
          <a:solidFill>
            <a:schemeClr val="bg1">
              <a:lumMod val="95000"/>
            </a:schemeClr>
          </a:solidFill>
          <a:latin typeface="+mn-lt"/>
          <a:ea typeface="+mn-ea"/>
          <a:cs typeface="+mn-cs"/>
        </a:defRPr>
      </a:lvl1pPr>
      <a:lvl2pPr marL="685800" indent="-228600" algn="l" defTabSz="914400" rtl="0" eaLnBrk="1" latinLnBrk="0" hangingPunct="1">
        <a:lnSpc>
          <a:spcPct val="90000"/>
        </a:lnSpc>
        <a:spcBef>
          <a:spcPts val="500"/>
        </a:spcBef>
        <a:buClr>
          <a:srgbClr val="F98A37"/>
        </a:buClr>
        <a:buFont typeface="Arial" panose="020B0604020202020204" pitchFamily="34" charset="0"/>
        <a:buChar char="•"/>
        <a:defRPr sz="2400" kern="1200">
          <a:solidFill>
            <a:schemeClr val="bg1">
              <a:lumMod val="95000"/>
            </a:schemeClr>
          </a:solidFill>
          <a:latin typeface="+mn-lt"/>
          <a:ea typeface="+mn-ea"/>
          <a:cs typeface="+mn-cs"/>
        </a:defRPr>
      </a:lvl2pPr>
      <a:lvl3pPr marL="1143000" indent="-228600" algn="l" defTabSz="914400" rtl="0" eaLnBrk="1" latinLnBrk="0" hangingPunct="1">
        <a:lnSpc>
          <a:spcPct val="90000"/>
        </a:lnSpc>
        <a:spcBef>
          <a:spcPts val="500"/>
        </a:spcBef>
        <a:buClr>
          <a:srgbClr val="F98A37"/>
        </a:buClr>
        <a:buFont typeface="Arial" panose="020B0604020202020204" pitchFamily="34" charset="0"/>
        <a:buChar char="•"/>
        <a:defRPr sz="2000" kern="1200">
          <a:solidFill>
            <a:schemeClr val="bg1">
              <a:lumMod val="95000"/>
            </a:schemeClr>
          </a:solidFill>
          <a:latin typeface="+mn-lt"/>
          <a:ea typeface="+mn-ea"/>
          <a:cs typeface="+mn-cs"/>
        </a:defRPr>
      </a:lvl3pPr>
      <a:lvl4pPr marL="1600200" indent="-228600" algn="l" defTabSz="914400" rtl="0" eaLnBrk="1" latinLnBrk="0" hangingPunct="1">
        <a:lnSpc>
          <a:spcPct val="90000"/>
        </a:lnSpc>
        <a:spcBef>
          <a:spcPts val="500"/>
        </a:spcBef>
        <a:buClr>
          <a:srgbClr val="F98A37"/>
        </a:buClr>
        <a:buFont typeface="Arial" panose="020B0604020202020204" pitchFamily="34" charset="0"/>
        <a:buChar char="•"/>
        <a:defRPr sz="1800" kern="1200">
          <a:solidFill>
            <a:schemeClr val="bg1">
              <a:lumMod val="95000"/>
            </a:schemeClr>
          </a:solidFill>
          <a:latin typeface="+mn-lt"/>
          <a:ea typeface="+mn-ea"/>
          <a:cs typeface="+mn-cs"/>
        </a:defRPr>
      </a:lvl4pPr>
      <a:lvl5pPr marL="2057400" indent="-228600" algn="l" defTabSz="914400" rtl="0" eaLnBrk="1" latinLnBrk="0" hangingPunct="1">
        <a:lnSpc>
          <a:spcPct val="90000"/>
        </a:lnSpc>
        <a:spcBef>
          <a:spcPts val="500"/>
        </a:spcBef>
        <a:buClr>
          <a:srgbClr val="F98A37"/>
        </a:buClr>
        <a:buFont typeface="Arial" panose="020B0604020202020204" pitchFamily="34" charset="0"/>
        <a:buChar char="•"/>
        <a:defRPr sz="1800" kern="1200">
          <a:solidFill>
            <a:schemeClr val="bg1">
              <a:lumMod val="9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75B5E-BDFF-80EA-CE09-B19638A90EB2}"/>
              </a:ext>
            </a:extLst>
          </p:cNvPr>
          <p:cNvSpPr>
            <a:spLocks noGrp="1"/>
          </p:cNvSpPr>
          <p:nvPr>
            <p:ph type="ctrTitle"/>
          </p:nvPr>
        </p:nvSpPr>
        <p:spPr>
          <a:xfrm>
            <a:off x="1925053" y="1792705"/>
            <a:ext cx="8831179" cy="1535679"/>
          </a:xfrm>
        </p:spPr>
        <p:txBody>
          <a:bodyPr>
            <a:noAutofit/>
          </a:bodyPr>
          <a:lstStyle/>
          <a:p>
            <a:r>
              <a:rPr lang="en-US" sz="3500" b="1" dirty="0"/>
              <a:t>Washington Update: Trump's Steel Policy and Politics</a:t>
            </a:r>
          </a:p>
        </p:txBody>
      </p:sp>
      <p:sp>
        <p:nvSpPr>
          <p:cNvPr id="3" name="Subtitle 2">
            <a:extLst>
              <a:ext uri="{FF2B5EF4-FFF2-40B4-BE49-F238E27FC236}">
                <a16:creationId xmlns:a16="http://schemas.microsoft.com/office/drawing/2014/main" id="{641ACCAF-1574-40D4-ECD5-EFEA5953D373}"/>
              </a:ext>
            </a:extLst>
          </p:cNvPr>
          <p:cNvSpPr>
            <a:spLocks noGrp="1"/>
          </p:cNvSpPr>
          <p:nvPr>
            <p:ph type="subTitle" idx="1"/>
          </p:nvPr>
        </p:nvSpPr>
        <p:spPr>
          <a:xfrm>
            <a:off x="1803399" y="3429000"/>
            <a:ext cx="9144000" cy="1655762"/>
          </a:xfrm>
        </p:spPr>
        <p:txBody>
          <a:bodyPr>
            <a:normAutofit/>
          </a:bodyPr>
          <a:lstStyle/>
          <a:p>
            <a:r>
              <a:rPr lang="en-US" sz="2200" b="1" dirty="0">
                <a:solidFill>
                  <a:srgbClr val="F98A37"/>
                </a:solidFill>
                <a:latin typeface="Merriweather" pitchFamily="2" charset="77"/>
              </a:rPr>
              <a:t>Samir Kapadia</a:t>
            </a:r>
          </a:p>
          <a:p>
            <a:r>
              <a:rPr lang="en-US" sz="2200" b="1" dirty="0">
                <a:solidFill>
                  <a:srgbClr val="F98A37"/>
                </a:solidFill>
                <a:latin typeface="Merriweather" pitchFamily="2" charset="77"/>
              </a:rPr>
              <a:t>Managing Principal at the Vogel Group</a:t>
            </a:r>
          </a:p>
          <a:p>
            <a:r>
              <a:rPr lang="en-US" sz="1800" b="1" dirty="0">
                <a:solidFill>
                  <a:srgbClr val="FFFFFF"/>
                </a:solidFill>
                <a:latin typeface="Merriweather" pitchFamily="2" charset="77"/>
              </a:rPr>
              <a:t>NAPCA Annual Conference | April 2026</a:t>
            </a:r>
          </a:p>
        </p:txBody>
      </p:sp>
    </p:spTree>
    <p:extLst>
      <p:ext uri="{BB962C8B-B14F-4D97-AF65-F5344CB8AC3E}">
        <p14:creationId xmlns:p14="http://schemas.microsoft.com/office/powerpoint/2010/main" val="2737755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704AD-9BE2-EAA0-ACF5-A740C3E542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CF6049-2201-BA9B-3E69-2DDF0DF84A47}"/>
              </a:ext>
            </a:extLst>
          </p:cNvPr>
          <p:cNvSpPr>
            <a:spLocks noGrp="1"/>
          </p:cNvSpPr>
          <p:nvPr>
            <p:ph type="title"/>
          </p:nvPr>
        </p:nvSpPr>
        <p:spPr>
          <a:xfrm>
            <a:off x="0" y="286794"/>
            <a:ext cx="12192000" cy="1083669"/>
          </a:xfrm>
        </p:spPr>
        <p:txBody>
          <a:bodyPr>
            <a:normAutofit/>
          </a:bodyPr>
          <a:lstStyle/>
          <a:p>
            <a:pPr algn="ctr"/>
            <a:r>
              <a:rPr lang="en-US" b="1" dirty="0"/>
              <a:t>The Post-IEEPA World: Section 122, 301, and Beyond</a:t>
            </a:r>
          </a:p>
        </p:txBody>
      </p:sp>
      <p:sp>
        <p:nvSpPr>
          <p:cNvPr id="3" name="Content Placeholder 2">
            <a:extLst>
              <a:ext uri="{FF2B5EF4-FFF2-40B4-BE49-F238E27FC236}">
                <a16:creationId xmlns:a16="http://schemas.microsoft.com/office/drawing/2014/main" id="{FB794EF8-3471-CA48-6387-3E8A734D12C2}"/>
              </a:ext>
            </a:extLst>
          </p:cNvPr>
          <p:cNvSpPr>
            <a:spLocks noGrp="1"/>
          </p:cNvSpPr>
          <p:nvPr>
            <p:ph sz="half" idx="1"/>
          </p:nvPr>
        </p:nvSpPr>
        <p:spPr>
          <a:xfrm>
            <a:off x="277927" y="1453980"/>
            <a:ext cx="11636146" cy="4923457"/>
          </a:xfrm>
        </p:spPr>
        <p:txBody>
          <a:bodyPr numCol="1">
            <a:noAutofit/>
          </a:bodyPr>
          <a:lstStyle/>
          <a:p>
            <a:pPr marL="0" indent="0">
              <a:buNone/>
            </a:pPr>
            <a:r>
              <a:rPr lang="en-US" sz="1500" b="1" dirty="0">
                <a:latin typeface="Merriweather" pitchFamily="2" charset="77"/>
              </a:rPr>
              <a:t>The New Tariff Architecture After IEEPA:</a:t>
            </a:r>
            <a:endParaRPr lang="en-US" sz="1500" dirty="0">
              <a:latin typeface="Merriweather" pitchFamily="2" charset="77"/>
            </a:endParaRPr>
          </a:p>
          <a:p>
            <a:r>
              <a:rPr lang="en-US" sz="1500" b="1" dirty="0">
                <a:latin typeface="Merriweather" pitchFamily="2" charset="77"/>
              </a:rPr>
              <a:t>Section 122 (Trade Act of 1974):</a:t>
            </a:r>
            <a:r>
              <a:rPr lang="en-US" sz="1500" dirty="0">
                <a:latin typeface="Merriweather" pitchFamily="2" charset="77"/>
              </a:rPr>
              <a:t> 10% global surcharge effective Feb 24, 2026. Expires July 24. Facing legal challenges from 24 states at CIT. Oral arguments April 10, 2026.</a:t>
            </a:r>
          </a:p>
          <a:p>
            <a:r>
              <a:rPr lang="en-US" sz="1500" b="1" dirty="0">
                <a:latin typeface="Merriweather" pitchFamily="2" charset="77"/>
              </a:rPr>
              <a:t>Section 301 Investigations (March 2026)</a:t>
            </a:r>
            <a:r>
              <a:rPr lang="en-US" sz="1500" dirty="0">
                <a:latin typeface="Merriweather" pitchFamily="2" charset="77"/>
              </a:rPr>
              <a:t>: </a:t>
            </a:r>
          </a:p>
          <a:p>
            <a:pPr lvl="1">
              <a:spcBef>
                <a:spcPts val="1000"/>
              </a:spcBef>
            </a:pPr>
            <a:r>
              <a:rPr lang="en-US" sz="1500" dirty="0">
                <a:latin typeface="Merriweather" pitchFamily="2" charset="77"/>
              </a:rPr>
              <a:t>Excess Manufacturing Capacity: 16 economies including China, EU, Japan, India, Mexico, Vietnam, South Korea</a:t>
            </a:r>
          </a:p>
          <a:p>
            <a:pPr lvl="1">
              <a:spcBef>
                <a:spcPts val="1000"/>
              </a:spcBef>
            </a:pPr>
            <a:r>
              <a:rPr lang="en-US" sz="1500" dirty="0">
                <a:latin typeface="Merriweather" pitchFamily="2" charset="77"/>
              </a:rPr>
              <a:t>Forced Labor Import Prohibitions: 60 economies covering 99%+ of U.S. imports</a:t>
            </a:r>
          </a:p>
          <a:p>
            <a:pPr lvl="1">
              <a:spcBef>
                <a:spcPts val="1000"/>
              </a:spcBef>
            </a:pPr>
            <a:r>
              <a:rPr lang="en-US" sz="1500" dirty="0">
                <a:latin typeface="Merriweather" pitchFamily="2" charset="77"/>
              </a:rPr>
              <a:t>Public comment deadline: April 15, 2026. Hearings: April 28 (forced labor) and May 5 (overcapacity)</a:t>
            </a:r>
          </a:p>
          <a:p>
            <a:pPr lvl="1">
              <a:spcBef>
                <a:spcPts val="1000"/>
              </a:spcBef>
            </a:pPr>
            <a:r>
              <a:rPr lang="en-US" sz="1500" dirty="0">
                <a:latin typeface="Merriweather" pitchFamily="2" charset="77"/>
              </a:rPr>
              <a:t>Section 301 tariffs are not time-bound or rate-capped like Section 122</a:t>
            </a:r>
          </a:p>
          <a:p>
            <a:pPr marL="0" indent="0">
              <a:buNone/>
            </a:pPr>
            <a:r>
              <a:rPr lang="en-US" sz="1500" b="1" dirty="0">
                <a:latin typeface="Merriweather" pitchFamily="2" charset="77"/>
              </a:rPr>
              <a:t>Remaining Authorities Still in Effect:</a:t>
            </a:r>
            <a:endParaRPr lang="en-US" sz="1500" dirty="0">
              <a:latin typeface="Merriweather" pitchFamily="2" charset="77"/>
            </a:endParaRPr>
          </a:p>
          <a:p>
            <a:r>
              <a:rPr lang="en-US" sz="1500" dirty="0">
                <a:latin typeface="Merriweather" pitchFamily="2" charset="77"/>
              </a:rPr>
              <a:t>Section 232 tariffs on steel (50%), aluminum (50%), copper (50%), autos, lumber - unaffected by SCOTUS, overhauled April 6, 2026</a:t>
            </a:r>
          </a:p>
          <a:p>
            <a:r>
              <a:rPr lang="en-US" sz="1500" dirty="0">
                <a:latin typeface="Merriweather" pitchFamily="2" charset="77"/>
              </a:rPr>
              <a:t>Existing Section 301 tariffs on China (from Trump 1.0 and Biden era) - unaffected</a:t>
            </a:r>
          </a:p>
          <a:p>
            <a:r>
              <a:rPr lang="en-US" sz="1500" dirty="0">
                <a:latin typeface="Merriweather" pitchFamily="2" charset="77"/>
              </a:rPr>
              <a:t>PTAAP framework and bilateral trade deals remain in effect but enforcement mechanism has shifted</a:t>
            </a:r>
          </a:p>
          <a:p>
            <a:r>
              <a:rPr lang="en-US" sz="1500" b="1" dirty="0">
                <a:latin typeface="Merriweather" pitchFamily="2" charset="77"/>
              </a:rPr>
              <a:t>Strategic Outlook:</a:t>
            </a:r>
            <a:r>
              <a:rPr lang="en-US" sz="1500" dirty="0">
                <a:latin typeface="Merriweather" pitchFamily="2" charset="77"/>
              </a:rPr>
              <a:t> Treasury Secretary Bessent has stated that combining Section 122, Section 232, and Section 301 tariffs "will result in virtually unchanged tariff revenue in 2026." The administration is using the 150-day Section 122 window to build procedural groundwork for permanent Section 301 tariffs.</a:t>
            </a:r>
          </a:p>
          <a:p>
            <a:pPr marL="0" indent="0">
              <a:buNone/>
            </a:pPr>
            <a:endParaRPr lang="en-US" sz="1400" dirty="0">
              <a:latin typeface="Merriweather" pitchFamily="2" charset="77"/>
            </a:endParaRPr>
          </a:p>
        </p:txBody>
      </p:sp>
      <p:sp>
        <p:nvSpPr>
          <p:cNvPr id="4" name="Content Placeholder 3">
            <a:extLst>
              <a:ext uri="{FF2B5EF4-FFF2-40B4-BE49-F238E27FC236}">
                <a16:creationId xmlns:a16="http://schemas.microsoft.com/office/drawing/2014/main" id="{22045537-317C-7B5A-219D-D3706A1E9324}"/>
              </a:ext>
            </a:extLst>
          </p:cNvPr>
          <p:cNvSpPr>
            <a:spLocks noGrp="1"/>
          </p:cNvSpPr>
          <p:nvPr>
            <p:ph sz="half" idx="2"/>
          </p:nvPr>
        </p:nvSpPr>
        <p:spPr>
          <a:xfrm>
            <a:off x="12954000" y="11042073"/>
            <a:ext cx="55418" cy="166254"/>
          </a:xfrm>
        </p:spPr>
        <p:txBody>
          <a:bodyPr>
            <a:normAutofit fontScale="25000" lnSpcReduction="20000"/>
          </a:bodyPr>
          <a:lstStyle/>
          <a:p>
            <a:pPr marL="0" indent="0">
              <a:lnSpc>
                <a:spcPct val="140000"/>
              </a:lnSpc>
              <a:buNone/>
            </a:pPr>
            <a:endParaRPr lang="en-US" sz="1600" b="1" dirty="0">
              <a:latin typeface="Merriweather" pitchFamily="2" charset="77"/>
            </a:endParaRPr>
          </a:p>
        </p:txBody>
      </p:sp>
      <p:sp>
        <p:nvSpPr>
          <p:cNvPr id="5" name="Slide Number Placeholder 4">
            <a:extLst>
              <a:ext uri="{FF2B5EF4-FFF2-40B4-BE49-F238E27FC236}">
                <a16:creationId xmlns:a16="http://schemas.microsoft.com/office/drawing/2014/main" id="{CD77323D-E7A2-21B2-C167-3F1104855D7D}"/>
              </a:ext>
            </a:extLst>
          </p:cNvPr>
          <p:cNvSpPr>
            <a:spLocks noGrp="1"/>
          </p:cNvSpPr>
          <p:nvPr>
            <p:ph type="sldNum" sz="quarter" idx="12"/>
          </p:nvPr>
        </p:nvSpPr>
        <p:spPr/>
        <p:txBody>
          <a:bodyPr/>
          <a:lstStyle/>
          <a:p>
            <a:fld id="{A21DC766-8B8D-4A06-A897-8B1CE58E13BD}" type="slidenum">
              <a:rPr lang="en-US" smtClean="0"/>
              <a:t>10</a:t>
            </a:fld>
            <a:endParaRPr lang="en-US"/>
          </a:p>
        </p:txBody>
      </p:sp>
      <p:sp>
        <p:nvSpPr>
          <p:cNvPr id="6" name="Title 1">
            <a:extLst>
              <a:ext uri="{FF2B5EF4-FFF2-40B4-BE49-F238E27FC236}">
                <a16:creationId xmlns:a16="http://schemas.microsoft.com/office/drawing/2014/main" id="{F89D3B96-96CD-CB15-5F74-71E3F66F169F}"/>
              </a:ext>
            </a:extLst>
          </p:cNvPr>
          <p:cNvSpPr txBox="1">
            <a:spLocks/>
          </p:cNvSpPr>
          <p:nvPr/>
        </p:nvSpPr>
        <p:spPr>
          <a:xfrm>
            <a:off x="6172200" y="267760"/>
            <a:ext cx="5181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erriweather" panose="02000000000000000000" pitchFamily="2" charset="0"/>
                <a:ea typeface="+mj-ea"/>
                <a:cs typeface="Merriweather" panose="02000000000000000000" pitchFamily="2" charset="0"/>
              </a:defRPr>
            </a:lvl1pPr>
          </a:lstStyle>
          <a:p>
            <a:pPr algn="ctr"/>
            <a:endParaRPr lang="en-US" b="1" dirty="0"/>
          </a:p>
        </p:txBody>
      </p:sp>
    </p:spTree>
    <p:extLst>
      <p:ext uri="{BB962C8B-B14F-4D97-AF65-F5344CB8AC3E}">
        <p14:creationId xmlns:p14="http://schemas.microsoft.com/office/powerpoint/2010/main" val="14311305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32526-61C4-97CF-6F6E-C7C2CCA02F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34E282-DFE0-380A-278E-EFD7273258E7}"/>
              </a:ext>
            </a:extLst>
          </p:cNvPr>
          <p:cNvSpPr>
            <a:spLocks noGrp="1"/>
          </p:cNvSpPr>
          <p:nvPr>
            <p:ph type="title"/>
          </p:nvPr>
        </p:nvSpPr>
        <p:spPr>
          <a:xfrm>
            <a:off x="838200" y="0"/>
            <a:ext cx="10515600" cy="995589"/>
          </a:xfrm>
        </p:spPr>
        <p:txBody>
          <a:bodyPr>
            <a:normAutofit/>
          </a:bodyPr>
          <a:lstStyle/>
          <a:p>
            <a:pPr algn="ctr"/>
            <a:r>
              <a:rPr lang="en-US" sz="3000" b="1" dirty="0"/>
              <a:t>Section 232: The Steel Industry’s Centerpiece</a:t>
            </a:r>
          </a:p>
        </p:txBody>
      </p:sp>
      <p:sp>
        <p:nvSpPr>
          <p:cNvPr id="3" name="Content Placeholder 2">
            <a:extLst>
              <a:ext uri="{FF2B5EF4-FFF2-40B4-BE49-F238E27FC236}">
                <a16:creationId xmlns:a16="http://schemas.microsoft.com/office/drawing/2014/main" id="{A67BA334-63DE-91F6-0921-B48432ACD242}"/>
              </a:ext>
            </a:extLst>
          </p:cNvPr>
          <p:cNvSpPr>
            <a:spLocks noGrp="1"/>
          </p:cNvSpPr>
          <p:nvPr>
            <p:ph idx="1"/>
          </p:nvPr>
        </p:nvSpPr>
        <p:spPr>
          <a:xfrm>
            <a:off x="461682" y="890804"/>
            <a:ext cx="5618094" cy="5181165"/>
          </a:xfrm>
        </p:spPr>
        <p:txBody>
          <a:bodyPr>
            <a:noAutofit/>
          </a:bodyPr>
          <a:lstStyle/>
          <a:p>
            <a:pPr marL="0" indent="0">
              <a:lnSpc>
                <a:spcPct val="130000"/>
              </a:lnSpc>
              <a:buNone/>
            </a:pPr>
            <a:r>
              <a:rPr lang="en-US" sz="1125" b="1" dirty="0">
                <a:latin typeface="Merriweather" pitchFamily="2" charset="77"/>
              </a:rPr>
              <a:t>Section 232 Tariff Rate Changes</a:t>
            </a:r>
          </a:p>
          <a:p>
            <a:pPr>
              <a:lnSpc>
                <a:spcPct val="130000"/>
              </a:lnSpc>
            </a:pPr>
            <a:r>
              <a:rPr lang="en-US" sz="1125" dirty="0">
                <a:latin typeface="Merriweather" pitchFamily="2" charset="77"/>
              </a:rPr>
              <a:t>On April 3rd, a </a:t>
            </a:r>
            <a:r>
              <a:rPr lang="en-US" sz="1125" b="1" dirty="0">
                <a:latin typeface="Merriweather" pitchFamily="2" charset="77"/>
              </a:rPr>
              <a:t>25% tariff rate on imported automobiles </a:t>
            </a:r>
            <a:r>
              <a:rPr lang="en-US" sz="1125" dirty="0">
                <a:latin typeface="Merriweather" pitchFamily="2" charset="77"/>
              </a:rPr>
              <a:t>was instituted. Specific </a:t>
            </a:r>
            <a:r>
              <a:rPr lang="en-US" sz="1125" b="1" dirty="0">
                <a:latin typeface="Merriweather" pitchFamily="2" charset="77"/>
              </a:rPr>
              <a:t>auto parts </a:t>
            </a:r>
            <a:r>
              <a:rPr lang="en-US" sz="1125" dirty="0">
                <a:latin typeface="Merriweather" pitchFamily="2" charset="77"/>
              </a:rPr>
              <a:t>faced a 25% tariff on May 3</a:t>
            </a:r>
            <a:r>
              <a:rPr lang="en-US" sz="1125" baseline="30000" dirty="0">
                <a:latin typeface="Merriweather" pitchFamily="2" charset="77"/>
              </a:rPr>
              <a:t>rd</a:t>
            </a:r>
            <a:r>
              <a:rPr lang="en-US" sz="1125" dirty="0">
                <a:latin typeface="Merriweather" pitchFamily="2" charset="77"/>
              </a:rPr>
              <a:t>.</a:t>
            </a:r>
          </a:p>
          <a:p>
            <a:pPr marL="0" indent="0">
              <a:lnSpc>
                <a:spcPct val="130000"/>
              </a:lnSpc>
              <a:buNone/>
            </a:pPr>
            <a:r>
              <a:rPr lang="en-US" sz="1125" b="1" dirty="0">
                <a:latin typeface="Merriweather" pitchFamily="2" charset="77"/>
              </a:rPr>
              <a:t>Recent Section 232 Investigation Tariff Announcements</a:t>
            </a:r>
          </a:p>
          <a:p>
            <a:pPr lvl="1">
              <a:lnSpc>
                <a:spcPct val="130000"/>
              </a:lnSpc>
            </a:pPr>
            <a:r>
              <a:rPr lang="en-US" sz="1125" dirty="0">
                <a:latin typeface="Merriweather" pitchFamily="2" charset="77"/>
              </a:rPr>
              <a:t>September 30</a:t>
            </a:r>
            <a:r>
              <a:rPr lang="en-US" sz="1125" baseline="30000" dirty="0">
                <a:latin typeface="Merriweather" pitchFamily="2" charset="77"/>
              </a:rPr>
              <a:t>th</a:t>
            </a:r>
            <a:r>
              <a:rPr lang="en-US" sz="1125" dirty="0">
                <a:latin typeface="Merriweather" pitchFamily="2" charset="77"/>
              </a:rPr>
              <a:t> | Commerce Department issued a 10 percent tariff on imported lumber and timber imports as well as an additional 25% tariff on kitchen cabinets and furniture. [Rates will rise to 30 percent on furniture and 50 percent on kitchen cabinets on Jan 1,2026]</a:t>
            </a:r>
          </a:p>
          <a:p>
            <a:pPr lvl="1">
              <a:lnSpc>
                <a:spcPct val="130000"/>
              </a:lnSpc>
            </a:pPr>
            <a:r>
              <a:rPr lang="en-US" sz="1125" dirty="0">
                <a:latin typeface="Merriweather" pitchFamily="2" charset="77"/>
              </a:rPr>
              <a:t>April 6</a:t>
            </a:r>
            <a:r>
              <a:rPr lang="en-US" sz="1125" baseline="30000" dirty="0">
                <a:latin typeface="Merriweather" pitchFamily="2" charset="77"/>
              </a:rPr>
              <a:t>th</a:t>
            </a:r>
            <a:r>
              <a:rPr lang="en-US" sz="1125" dirty="0">
                <a:latin typeface="Merriweather" pitchFamily="2" charset="77"/>
              </a:rPr>
              <a:t> | Major Section 232 overhaul: 50% tariff on full customs value for steel articles (pipe, tubing, plate, coils in Annex I-A). 25% on derivatives with &gt;15% metal content (Annex I-B). Tariffs now apply to full entered value. Prior quarterly inclusion process terminated.</a:t>
            </a:r>
          </a:p>
          <a:p>
            <a:pPr marL="0" indent="0">
              <a:lnSpc>
                <a:spcPct val="130000"/>
              </a:lnSpc>
              <a:buNone/>
            </a:pPr>
            <a:r>
              <a:rPr lang="en-US" sz="1125" b="1" dirty="0">
                <a:latin typeface="Merriweather" pitchFamily="2" charset="77"/>
              </a:rPr>
              <a:t>Strategic Pattern: </a:t>
            </a:r>
            <a:r>
              <a:rPr lang="en-US" sz="1125" dirty="0">
                <a:latin typeface="Merriweather" pitchFamily="2" charset="77"/>
              </a:rPr>
              <a:t>Section 232 is now the administration's most powerful remaining tariff tool. The April 2026 overhaul restructured the entire framework: steel pipe, tubing, and mill products now face a 50% tariff on full customs value (Annex I-A). Derivative products with over 15% steel content by weight face 25% on full value. UK steel gets preferential 25% rate under the Economic Prosperity Deal. For NAPCA members, imported steel pipe and coating materials are directly in the crosshairs of these restructured duties.</a:t>
            </a:r>
          </a:p>
          <a:p>
            <a:pPr marL="0" indent="0">
              <a:lnSpc>
                <a:spcPct val="130000"/>
              </a:lnSpc>
              <a:buNone/>
            </a:pPr>
            <a:endParaRPr lang="en-US" sz="1125" dirty="0">
              <a:latin typeface="Merriweather" pitchFamily="2" charset="77"/>
            </a:endParaRPr>
          </a:p>
        </p:txBody>
      </p:sp>
      <p:sp>
        <p:nvSpPr>
          <p:cNvPr id="4" name="Slide Number Placeholder 3">
            <a:extLst>
              <a:ext uri="{FF2B5EF4-FFF2-40B4-BE49-F238E27FC236}">
                <a16:creationId xmlns:a16="http://schemas.microsoft.com/office/drawing/2014/main" id="{5219D998-D72B-638B-0694-70F1916555A6}"/>
              </a:ext>
            </a:extLst>
          </p:cNvPr>
          <p:cNvSpPr>
            <a:spLocks noGrp="1"/>
          </p:cNvSpPr>
          <p:nvPr>
            <p:ph type="sldNum" sz="quarter" idx="12"/>
          </p:nvPr>
        </p:nvSpPr>
        <p:spPr/>
        <p:txBody>
          <a:bodyPr/>
          <a:lstStyle/>
          <a:p>
            <a:fld id="{A21DC766-8B8D-4A06-A897-8B1CE58E13BD}" type="slidenum">
              <a:rPr lang="en-US" smtClean="0"/>
              <a:t>11</a:t>
            </a:fld>
            <a:endParaRPr lang="en-US" dirty="0"/>
          </a:p>
        </p:txBody>
      </p:sp>
      <p:graphicFrame>
        <p:nvGraphicFramePr>
          <p:cNvPr id="6" name="Table 5">
            <a:extLst>
              <a:ext uri="{FF2B5EF4-FFF2-40B4-BE49-F238E27FC236}">
                <a16:creationId xmlns:a16="http://schemas.microsoft.com/office/drawing/2014/main" id="{309F4801-3597-8F2B-6C6E-D504AD4F4984}"/>
              </a:ext>
            </a:extLst>
          </p:cNvPr>
          <p:cNvGraphicFramePr>
            <a:graphicFrameLocks noGrp="1"/>
          </p:cNvGraphicFramePr>
          <p:nvPr>
            <p:extLst>
              <p:ext uri="{D42A27DB-BD31-4B8C-83A1-F6EECF244321}">
                <p14:modId xmlns:p14="http://schemas.microsoft.com/office/powerpoint/2010/main" val="1166141733"/>
              </p:ext>
            </p:extLst>
          </p:nvPr>
        </p:nvGraphicFramePr>
        <p:xfrm>
          <a:off x="6304918" y="890804"/>
          <a:ext cx="5274024" cy="4947364"/>
        </p:xfrm>
        <a:graphic>
          <a:graphicData uri="http://schemas.openxmlformats.org/drawingml/2006/table">
            <a:tbl>
              <a:tblPr firstRow="1" bandRow="1">
                <a:tableStyleId>{5C22544A-7EE6-4342-B048-85BDC9FD1C3A}</a:tableStyleId>
              </a:tblPr>
              <a:tblGrid>
                <a:gridCol w="2637012">
                  <a:extLst>
                    <a:ext uri="{9D8B030D-6E8A-4147-A177-3AD203B41FA5}">
                      <a16:colId xmlns:a16="http://schemas.microsoft.com/office/drawing/2014/main" val="2296516944"/>
                    </a:ext>
                  </a:extLst>
                </a:gridCol>
                <a:gridCol w="2637012">
                  <a:extLst>
                    <a:ext uri="{9D8B030D-6E8A-4147-A177-3AD203B41FA5}">
                      <a16:colId xmlns:a16="http://schemas.microsoft.com/office/drawing/2014/main" val="4223285100"/>
                    </a:ext>
                  </a:extLst>
                </a:gridCol>
              </a:tblGrid>
              <a:tr h="308424">
                <a:tc>
                  <a:txBody>
                    <a:bodyPr/>
                    <a:lstStyle/>
                    <a:p>
                      <a:r>
                        <a:rPr lang="en-US" sz="1000" dirty="0">
                          <a:latin typeface="Merriweather" pitchFamily="2" charset="77"/>
                        </a:rPr>
                        <a:t>Active Section 232 Investigations</a:t>
                      </a:r>
                    </a:p>
                  </a:txBody>
                  <a:tcPr/>
                </a:tc>
                <a:tc>
                  <a:txBody>
                    <a:bodyPr/>
                    <a:lstStyle/>
                    <a:p>
                      <a:r>
                        <a:rPr lang="en-US" sz="1000" dirty="0">
                          <a:latin typeface="Merriweather" pitchFamily="2" charset="77"/>
                        </a:rPr>
                        <a:t>Initiation Date</a:t>
                      </a:r>
                    </a:p>
                  </a:txBody>
                  <a:tcPr/>
                </a:tc>
                <a:extLst>
                  <a:ext uri="{0D108BD9-81ED-4DB2-BD59-A6C34878D82A}">
                    <a16:rowId xmlns:a16="http://schemas.microsoft.com/office/drawing/2014/main" val="3104947641"/>
                  </a:ext>
                </a:extLst>
              </a:tr>
              <a:tr h="232888">
                <a:tc>
                  <a:txBody>
                    <a:bodyPr/>
                    <a:lstStyle/>
                    <a:p>
                      <a:r>
                        <a:rPr lang="en-US" sz="1000" dirty="0">
                          <a:latin typeface="Merriweather" pitchFamily="2" charset="77"/>
                        </a:rPr>
                        <a:t>Copper</a:t>
                      </a:r>
                    </a:p>
                  </a:txBody>
                  <a:tcPr/>
                </a:tc>
                <a:tc>
                  <a:txBody>
                    <a:bodyPr/>
                    <a:lstStyle/>
                    <a:p>
                      <a:r>
                        <a:rPr lang="en-US" sz="1000" dirty="0">
                          <a:latin typeface="Merriweather" pitchFamily="2" charset="77"/>
                        </a:rPr>
                        <a:t>March 10, 2025</a:t>
                      </a:r>
                    </a:p>
                  </a:txBody>
                  <a:tcPr/>
                </a:tc>
                <a:extLst>
                  <a:ext uri="{0D108BD9-81ED-4DB2-BD59-A6C34878D82A}">
                    <a16:rowId xmlns:a16="http://schemas.microsoft.com/office/drawing/2014/main" val="179930283"/>
                  </a:ext>
                </a:extLst>
              </a:tr>
              <a:tr h="232888">
                <a:tc>
                  <a:txBody>
                    <a:bodyPr/>
                    <a:lstStyle/>
                    <a:p>
                      <a:r>
                        <a:rPr lang="en-US" sz="1000" dirty="0">
                          <a:latin typeface="Merriweather" pitchFamily="2" charset="77"/>
                        </a:rPr>
                        <a:t>Timber and Lumber</a:t>
                      </a:r>
                    </a:p>
                  </a:txBody>
                  <a:tcPr/>
                </a:tc>
                <a:tc>
                  <a:txBody>
                    <a:bodyPr/>
                    <a:lstStyle/>
                    <a:p>
                      <a:r>
                        <a:rPr lang="en-US" sz="1000" dirty="0">
                          <a:latin typeface="Merriweather" pitchFamily="2" charset="77"/>
                        </a:rPr>
                        <a:t>March 10, 2025</a:t>
                      </a:r>
                    </a:p>
                  </a:txBody>
                  <a:tcPr/>
                </a:tc>
                <a:extLst>
                  <a:ext uri="{0D108BD9-81ED-4DB2-BD59-A6C34878D82A}">
                    <a16:rowId xmlns:a16="http://schemas.microsoft.com/office/drawing/2014/main" val="3591366709"/>
                  </a:ext>
                </a:extLst>
              </a:tr>
              <a:tr h="431794">
                <a:tc>
                  <a:txBody>
                    <a:bodyPr/>
                    <a:lstStyle/>
                    <a:p>
                      <a:r>
                        <a:rPr lang="en-US" sz="1000" dirty="0">
                          <a:latin typeface="Merriweather" pitchFamily="2" charset="77"/>
                        </a:rPr>
                        <a:t>Semiconductors and Semiconductor Manufacturing Equipment</a:t>
                      </a:r>
                    </a:p>
                  </a:txBody>
                  <a:tcPr/>
                </a:tc>
                <a:tc>
                  <a:txBody>
                    <a:bodyPr/>
                    <a:lstStyle/>
                    <a:p>
                      <a:r>
                        <a:rPr lang="en-US" sz="1000" dirty="0">
                          <a:latin typeface="Merriweather" pitchFamily="2" charset="77"/>
                        </a:rPr>
                        <a:t>April 1, 2025</a:t>
                      </a:r>
                    </a:p>
                  </a:txBody>
                  <a:tcPr/>
                </a:tc>
                <a:extLst>
                  <a:ext uri="{0D108BD9-81ED-4DB2-BD59-A6C34878D82A}">
                    <a16:rowId xmlns:a16="http://schemas.microsoft.com/office/drawing/2014/main" val="3842655895"/>
                  </a:ext>
                </a:extLst>
              </a:tr>
              <a:tr h="378443">
                <a:tc>
                  <a:txBody>
                    <a:bodyPr/>
                    <a:lstStyle/>
                    <a:p>
                      <a:r>
                        <a:rPr lang="en-US" sz="1000" dirty="0">
                          <a:latin typeface="Merriweather" pitchFamily="2" charset="77"/>
                        </a:rPr>
                        <a:t>Pharmaceuticals and Pharmaceutical Ingredients</a:t>
                      </a:r>
                    </a:p>
                  </a:txBody>
                  <a:tcPr/>
                </a:tc>
                <a:tc>
                  <a:txBody>
                    <a:bodyPr/>
                    <a:lstStyle/>
                    <a:p>
                      <a:r>
                        <a:rPr lang="en-US" sz="1000" dirty="0">
                          <a:latin typeface="Merriweather" pitchFamily="2" charset="77"/>
                        </a:rPr>
                        <a:t>April 1, 2025</a:t>
                      </a:r>
                    </a:p>
                  </a:txBody>
                  <a:tcPr/>
                </a:tc>
                <a:extLst>
                  <a:ext uri="{0D108BD9-81ED-4DB2-BD59-A6C34878D82A}">
                    <a16:rowId xmlns:a16="http://schemas.microsoft.com/office/drawing/2014/main" val="704826678"/>
                  </a:ext>
                </a:extLst>
              </a:tr>
              <a:tr h="232888">
                <a:tc>
                  <a:txBody>
                    <a:bodyPr/>
                    <a:lstStyle/>
                    <a:p>
                      <a:r>
                        <a:rPr lang="en-US" sz="1000" dirty="0">
                          <a:latin typeface="Merriweather" pitchFamily="2" charset="77"/>
                        </a:rPr>
                        <a:t>Trucks</a:t>
                      </a:r>
                    </a:p>
                  </a:txBody>
                  <a:tcPr/>
                </a:tc>
                <a:tc>
                  <a:txBody>
                    <a:bodyPr/>
                    <a:lstStyle/>
                    <a:p>
                      <a:r>
                        <a:rPr lang="en-US" sz="1000" dirty="0">
                          <a:latin typeface="Merriweather" pitchFamily="2" charset="77"/>
                        </a:rPr>
                        <a:t>April 22, 2025</a:t>
                      </a:r>
                    </a:p>
                  </a:txBody>
                  <a:tcPr/>
                </a:tc>
                <a:extLst>
                  <a:ext uri="{0D108BD9-81ED-4DB2-BD59-A6C34878D82A}">
                    <a16:rowId xmlns:a16="http://schemas.microsoft.com/office/drawing/2014/main" val="3174082306"/>
                  </a:ext>
                </a:extLst>
              </a:tr>
              <a:tr h="378443">
                <a:tc>
                  <a:txBody>
                    <a:bodyPr/>
                    <a:lstStyle/>
                    <a:p>
                      <a:r>
                        <a:rPr lang="en-US" sz="1000" dirty="0">
                          <a:latin typeface="Merriweather" pitchFamily="2" charset="77"/>
                        </a:rPr>
                        <a:t>Processed Critical Minerals and Derivative Products</a:t>
                      </a:r>
                    </a:p>
                  </a:txBody>
                  <a:tcPr/>
                </a:tc>
                <a:tc>
                  <a:txBody>
                    <a:bodyPr/>
                    <a:lstStyle/>
                    <a:p>
                      <a:r>
                        <a:rPr lang="en-US" sz="1000" dirty="0">
                          <a:latin typeface="Merriweather" pitchFamily="2" charset="77"/>
                        </a:rPr>
                        <a:t>April 22, 2025</a:t>
                      </a:r>
                    </a:p>
                  </a:txBody>
                  <a:tcPr/>
                </a:tc>
                <a:extLst>
                  <a:ext uri="{0D108BD9-81ED-4DB2-BD59-A6C34878D82A}">
                    <a16:rowId xmlns:a16="http://schemas.microsoft.com/office/drawing/2014/main" val="2482328116"/>
                  </a:ext>
                </a:extLst>
              </a:tr>
              <a:tr h="308424">
                <a:tc>
                  <a:txBody>
                    <a:bodyPr/>
                    <a:lstStyle/>
                    <a:p>
                      <a:r>
                        <a:rPr lang="en-US" sz="1000" dirty="0">
                          <a:latin typeface="Merriweather" pitchFamily="2" charset="77"/>
                        </a:rPr>
                        <a:t>Commercial Aircraft and Jet Engines</a:t>
                      </a:r>
                    </a:p>
                  </a:txBody>
                  <a:tcPr/>
                </a:tc>
                <a:tc>
                  <a:txBody>
                    <a:bodyPr/>
                    <a:lstStyle/>
                    <a:p>
                      <a:r>
                        <a:rPr lang="en-US" sz="1000" dirty="0">
                          <a:latin typeface="Merriweather" pitchFamily="2" charset="77"/>
                        </a:rPr>
                        <a:t>May 1, 2025</a:t>
                      </a:r>
                    </a:p>
                  </a:txBody>
                  <a:tcPr/>
                </a:tc>
                <a:extLst>
                  <a:ext uri="{0D108BD9-81ED-4DB2-BD59-A6C34878D82A}">
                    <a16:rowId xmlns:a16="http://schemas.microsoft.com/office/drawing/2014/main" val="1675429978"/>
                  </a:ext>
                </a:extLst>
              </a:tr>
              <a:tr h="232888">
                <a:tc>
                  <a:txBody>
                    <a:bodyPr/>
                    <a:lstStyle/>
                    <a:p>
                      <a:r>
                        <a:rPr lang="en-US" sz="1000" dirty="0">
                          <a:latin typeface="Merriweather" pitchFamily="2" charset="77"/>
                        </a:rPr>
                        <a:t>Polysilicon and its Derivatives</a:t>
                      </a:r>
                    </a:p>
                  </a:txBody>
                  <a:tcPr/>
                </a:tc>
                <a:tc>
                  <a:txBody>
                    <a:bodyPr/>
                    <a:lstStyle/>
                    <a:p>
                      <a:r>
                        <a:rPr lang="en-US" sz="1000" dirty="0">
                          <a:latin typeface="Merriweather" pitchFamily="2" charset="77"/>
                        </a:rPr>
                        <a:t>July 1, 2025</a:t>
                      </a:r>
                    </a:p>
                  </a:txBody>
                  <a:tcPr/>
                </a:tc>
                <a:extLst>
                  <a:ext uri="{0D108BD9-81ED-4DB2-BD59-A6C34878D82A}">
                    <a16:rowId xmlns:a16="http://schemas.microsoft.com/office/drawing/2014/main" val="2739314610"/>
                  </a:ext>
                </a:extLst>
              </a:tr>
              <a:tr h="431794">
                <a:tc>
                  <a:txBody>
                    <a:bodyPr/>
                    <a:lstStyle/>
                    <a:p>
                      <a:r>
                        <a:rPr lang="en-US" sz="1000" dirty="0">
                          <a:latin typeface="Merriweather" pitchFamily="2" charset="77"/>
                        </a:rPr>
                        <a:t>Unmanned Aircraft Systems (UAS) and Their Parts and Components</a:t>
                      </a:r>
                    </a:p>
                  </a:txBody>
                  <a:tcPr/>
                </a:tc>
                <a:tc>
                  <a:txBody>
                    <a:bodyPr/>
                    <a:lstStyle/>
                    <a:p>
                      <a:r>
                        <a:rPr lang="en-US" sz="1000" dirty="0">
                          <a:latin typeface="Merriweather" pitchFamily="2" charset="77"/>
                        </a:rPr>
                        <a:t>July 1, 2025</a:t>
                      </a:r>
                    </a:p>
                  </a:txBody>
                  <a:tcPr/>
                </a:tc>
                <a:extLst>
                  <a:ext uri="{0D108BD9-81ED-4DB2-BD59-A6C34878D82A}">
                    <a16:rowId xmlns:a16="http://schemas.microsoft.com/office/drawing/2014/main" val="4271452853"/>
                  </a:ext>
                </a:extLst>
              </a:tr>
              <a:tr h="232888">
                <a:tc>
                  <a:txBody>
                    <a:bodyPr/>
                    <a:lstStyle/>
                    <a:p>
                      <a:r>
                        <a:rPr lang="en-US" sz="1000" dirty="0">
                          <a:latin typeface="Merriweather" pitchFamily="2" charset="77"/>
                        </a:rPr>
                        <a:t>Wind Turbines</a:t>
                      </a:r>
                    </a:p>
                  </a:txBody>
                  <a:tcPr/>
                </a:tc>
                <a:tc>
                  <a:txBody>
                    <a:bodyPr/>
                    <a:lstStyle/>
                    <a:p>
                      <a:r>
                        <a:rPr lang="en-US" sz="1000" dirty="0">
                          <a:latin typeface="Merriweather" pitchFamily="2" charset="77"/>
                        </a:rPr>
                        <a:t>August 13, 2025</a:t>
                      </a:r>
                    </a:p>
                  </a:txBody>
                  <a:tcPr/>
                </a:tc>
                <a:extLst>
                  <a:ext uri="{0D108BD9-81ED-4DB2-BD59-A6C34878D82A}">
                    <a16:rowId xmlns:a16="http://schemas.microsoft.com/office/drawing/2014/main" val="2147036081"/>
                  </a:ext>
                </a:extLst>
              </a:tr>
              <a:tr h="662768">
                <a:tc>
                  <a:txBody>
                    <a:bodyPr/>
                    <a:lstStyle/>
                    <a:p>
                      <a:r>
                        <a:rPr lang="en-US" sz="1000" dirty="0">
                          <a:latin typeface="Merriweather" pitchFamily="2" charset="77"/>
                        </a:rPr>
                        <a:t>Personal protective equipment, medical consumables, and medical equipment including devices.</a:t>
                      </a:r>
                    </a:p>
                  </a:txBody>
                  <a:tcPr/>
                </a:tc>
                <a:tc>
                  <a:txBody>
                    <a:bodyPr/>
                    <a:lstStyle/>
                    <a:p>
                      <a:r>
                        <a:rPr lang="en-US" sz="1000" dirty="0">
                          <a:latin typeface="Merriweather" pitchFamily="2" charset="77"/>
                        </a:rPr>
                        <a:t>September 2, 2025</a:t>
                      </a:r>
                    </a:p>
                    <a:p>
                      <a:endParaRPr lang="en-US" sz="1000" dirty="0">
                        <a:latin typeface="Merriweather" pitchFamily="2" charset="77"/>
                      </a:endParaRPr>
                    </a:p>
                  </a:txBody>
                  <a:tcPr/>
                </a:tc>
                <a:extLst>
                  <a:ext uri="{0D108BD9-81ED-4DB2-BD59-A6C34878D82A}">
                    <a16:rowId xmlns:a16="http://schemas.microsoft.com/office/drawing/2014/main" val="1558283818"/>
                  </a:ext>
                </a:extLst>
              </a:tr>
              <a:tr h="388251">
                <a:tc>
                  <a:txBody>
                    <a:bodyPr/>
                    <a:lstStyle/>
                    <a:p>
                      <a:r>
                        <a:rPr lang="en-US" sz="1000" dirty="0">
                          <a:latin typeface="Merriweather" pitchFamily="2" charset="77"/>
                        </a:rPr>
                        <a:t>Robotics and Industrial Machinery</a:t>
                      </a:r>
                    </a:p>
                  </a:txBody>
                  <a:tcPr/>
                </a:tc>
                <a:tc>
                  <a:txBody>
                    <a:bodyPr/>
                    <a:lstStyle/>
                    <a:p>
                      <a:r>
                        <a:rPr lang="en-US" sz="1000" dirty="0">
                          <a:latin typeface="Merriweather" pitchFamily="2" charset="77"/>
                        </a:rPr>
                        <a:t>September 26, 2025</a:t>
                      </a:r>
                    </a:p>
                    <a:p>
                      <a:endParaRPr lang="en-US" sz="1000" dirty="0">
                        <a:latin typeface="Merriweather" pitchFamily="2" charset="77"/>
                      </a:endParaRPr>
                    </a:p>
                  </a:txBody>
                  <a:tcPr/>
                </a:tc>
                <a:extLst>
                  <a:ext uri="{0D108BD9-81ED-4DB2-BD59-A6C34878D82A}">
                    <a16:rowId xmlns:a16="http://schemas.microsoft.com/office/drawing/2014/main" val="3209653616"/>
                  </a:ext>
                </a:extLst>
              </a:tr>
              <a:tr h="388251">
                <a:tc>
                  <a:txBody>
                    <a:bodyPr/>
                    <a:lstStyle/>
                    <a:p>
                      <a:r>
                        <a:rPr lang="en-US" sz="1000" dirty="0">
                          <a:latin typeface="Merriweather" pitchFamily="2" charset="77"/>
                        </a:rPr>
                        <a:t>Steel, Aluminum &amp; Copper</a:t>
                      </a:r>
                    </a:p>
                  </a:txBody>
                  <a:tcPr/>
                </a:tc>
                <a:tc>
                  <a:txBody>
                    <a:bodyPr/>
                    <a:lstStyle/>
                    <a:p>
                      <a:r>
                        <a:rPr lang="en-US" sz="1000" dirty="0">
                          <a:latin typeface="Merriweather" pitchFamily="2" charset="77"/>
                        </a:rPr>
                        <a:t>Overhauled April 6, 2026 (50% full-value)</a:t>
                      </a:r>
                    </a:p>
                  </a:txBody>
                  <a:tcPr/>
                </a:tc>
                <a:extLst>
                  <a:ext uri="{0D108BD9-81ED-4DB2-BD59-A6C34878D82A}">
                    <a16:rowId xmlns:a16="http://schemas.microsoft.com/office/drawing/2014/main" val="830479992"/>
                  </a:ext>
                </a:extLst>
              </a:tr>
            </a:tbl>
          </a:graphicData>
        </a:graphic>
      </p:graphicFrame>
    </p:spTree>
    <p:extLst>
      <p:ext uri="{BB962C8B-B14F-4D97-AF65-F5344CB8AC3E}">
        <p14:creationId xmlns:p14="http://schemas.microsoft.com/office/powerpoint/2010/main" val="75236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F3DD4-E9CC-01CC-14A7-17E23B9FD8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9D82B4-27BB-47F8-9154-1AF4CC5FD56D}"/>
              </a:ext>
            </a:extLst>
          </p:cNvPr>
          <p:cNvSpPr>
            <a:spLocks noGrp="1"/>
          </p:cNvSpPr>
          <p:nvPr>
            <p:ph type="title"/>
          </p:nvPr>
        </p:nvSpPr>
        <p:spPr>
          <a:xfrm>
            <a:off x="0" y="171067"/>
            <a:ext cx="12192000" cy="1083669"/>
          </a:xfrm>
        </p:spPr>
        <p:txBody>
          <a:bodyPr>
            <a:normAutofit/>
          </a:bodyPr>
          <a:lstStyle/>
          <a:p>
            <a:pPr algn="ctr"/>
            <a:r>
              <a:rPr lang="en-US" b="1" dirty="0">
                <a:latin typeface="Merriweather" pitchFamily="2" charset="77"/>
              </a:rPr>
              <a:t>Trump 2.0 Trade Deals - Status After the IEEPA Ruling</a:t>
            </a:r>
          </a:p>
        </p:txBody>
      </p:sp>
      <p:sp>
        <p:nvSpPr>
          <p:cNvPr id="3" name="Content Placeholder 2">
            <a:extLst>
              <a:ext uri="{FF2B5EF4-FFF2-40B4-BE49-F238E27FC236}">
                <a16:creationId xmlns:a16="http://schemas.microsoft.com/office/drawing/2014/main" id="{75F75DEA-6AAC-0D47-C380-6D29BD76C936}"/>
              </a:ext>
            </a:extLst>
          </p:cNvPr>
          <p:cNvSpPr>
            <a:spLocks noGrp="1"/>
          </p:cNvSpPr>
          <p:nvPr>
            <p:ph sz="half" idx="1"/>
          </p:nvPr>
        </p:nvSpPr>
        <p:spPr>
          <a:xfrm>
            <a:off x="344048" y="1314111"/>
            <a:ext cx="11503903" cy="4932305"/>
          </a:xfrm>
        </p:spPr>
        <p:txBody>
          <a:bodyPr numCol="2">
            <a:noAutofit/>
          </a:bodyPr>
          <a:lstStyle/>
          <a:p>
            <a:pPr marL="0" indent="0">
              <a:lnSpc>
                <a:spcPct val="100000"/>
              </a:lnSpc>
              <a:spcBef>
                <a:spcPts val="400"/>
              </a:spcBef>
              <a:buNone/>
            </a:pPr>
            <a:r>
              <a:rPr lang="en-US" sz="1400" b="1" dirty="0">
                <a:latin typeface="Merriweather" pitchFamily="2" charset="77"/>
              </a:rPr>
              <a:t>United Kingdom (May 8, 2025):</a:t>
            </a:r>
            <a:r>
              <a:rPr lang="en-US" sz="1400" dirty="0">
                <a:latin typeface="Merriweather" pitchFamily="2" charset="77"/>
              </a:rPr>
              <a:t> </a:t>
            </a:r>
          </a:p>
          <a:p>
            <a:pPr>
              <a:lnSpc>
                <a:spcPct val="100000"/>
              </a:lnSpc>
              <a:spcBef>
                <a:spcPts val="400"/>
              </a:spcBef>
            </a:pPr>
            <a:r>
              <a:rPr lang="en-US" sz="1400" dirty="0">
                <a:latin typeface="Merriweather" pitchFamily="2" charset="77"/>
              </a:rPr>
              <a:t>Expanded U.S. market access in the UK, creating a $5 billion opportunity for new exports for U.S. farmers, ranchers, and  producers</a:t>
            </a:r>
          </a:p>
          <a:p>
            <a:pPr>
              <a:lnSpc>
                <a:spcPct val="100000"/>
              </a:lnSpc>
              <a:spcBef>
                <a:spcPts val="400"/>
              </a:spcBef>
            </a:pPr>
            <a:r>
              <a:rPr lang="en-US" sz="1400" dirty="0">
                <a:latin typeface="Merriweather" pitchFamily="2" charset="77"/>
              </a:rPr>
              <a:t>UK reciprocal rate set at 10%; 100,000 vehicle quota on UK cars at 10%, additional vehicles subject to 25% (Section 232)</a:t>
            </a:r>
          </a:p>
          <a:p>
            <a:pPr marL="0" indent="0">
              <a:lnSpc>
                <a:spcPct val="100000"/>
              </a:lnSpc>
              <a:spcBef>
                <a:spcPts val="400"/>
              </a:spcBef>
              <a:buNone/>
            </a:pPr>
            <a:r>
              <a:rPr lang="en-US" sz="1400" b="1" dirty="0">
                <a:latin typeface="Merriweather" pitchFamily="2" charset="77"/>
              </a:rPr>
              <a:t>Indonesia (July 22, 2025):</a:t>
            </a:r>
          </a:p>
          <a:p>
            <a:pPr>
              <a:lnSpc>
                <a:spcPct val="100000"/>
              </a:lnSpc>
              <a:spcBef>
                <a:spcPts val="400"/>
              </a:spcBef>
            </a:pPr>
            <a:r>
              <a:rPr lang="en-US" sz="1400" dirty="0">
                <a:latin typeface="Merriweather" pitchFamily="2" charset="77"/>
              </a:rPr>
              <a:t>Indonesia will eliminate nearly all tariff barriers on U.S. products (over 99%) and address non-tariff barriers to U.S. agricultural products in the Indonesian market</a:t>
            </a:r>
          </a:p>
          <a:p>
            <a:pPr>
              <a:lnSpc>
                <a:spcPct val="100000"/>
              </a:lnSpc>
              <a:spcBef>
                <a:spcPts val="400"/>
              </a:spcBef>
            </a:pPr>
            <a:r>
              <a:rPr lang="en-US" sz="1400" dirty="0">
                <a:latin typeface="Merriweather" pitchFamily="2" charset="77"/>
              </a:rPr>
              <a:t>Indonesia reciprocal rate set at 19%</a:t>
            </a:r>
          </a:p>
          <a:p>
            <a:pPr marL="0" indent="0">
              <a:lnSpc>
                <a:spcPct val="100000"/>
              </a:lnSpc>
              <a:spcBef>
                <a:spcPts val="400"/>
              </a:spcBef>
              <a:buNone/>
            </a:pPr>
            <a:r>
              <a:rPr lang="en-US" sz="1400" b="1" dirty="0">
                <a:latin typeface="Merriweather" pitchFamily="2" charset="77"/>
              </a:rPr>
              <a:t>Japan (July 22, 2025):</a:t>
            </a:r>
          </a:p>
          <a:p>
            <a:pPr>
              <a:lnSpc>
                <a:spcPct val="100000"/>
              </a:lnSpc>
              <a:spcBef>
                <a:spcPts val="400"/>
              </a:spcBef>
            </a:pPr>
            <a:r>
              <a:rPr lang="en-US" sz="1400" dirty="0">
                <a:latin typeface="Merriweather" pitchFamily="2" charset="77"/>
              </a:rPr>
              <a:t>$550 billion direct investment commitment</a:t>
            </a:r>
          </a:p>
          <a:p>
            <a:pPr>
              <a:lnSpc>
                <a:spcPct val="100000"/>
              </a:lnSpc>
              <a:spcBef>
                <a:spcPts val="400"/>
              </a:spcBef>
            </a:pPr>
            <a:r>
              <a:rPr lang="en-US" sz="1400" dirty="0">
                <a:latin typeface="Merriweather" pitchFamily="2" charset="77"/>
              </a:rPr>
              <a:t>Japan reciprocal rate set at 15% (inclusive of MFN)</a:t>
            </a:r>
          </a:p>
          <a:p>
            <a:pPr>
              <a:lnSpc>
                <a:spcPct val="100000"/>
              </a:lnSpc>
              <a:spcBef>
                <a:spcPts val="400"/>
              </a:spcBef>
            </a:pPr>
            <a:r>
              <a:rPr lang="en-US" sz="1400" dirty="0">
                <a:latin typeface="Merriweather" pitchFamily="2" charset="77"/>
              </a:rPr>
              <a:t>Commitment to increase purchases of U.S. agricultural products, U.S. energy exports, and U.S.-made commercial aircrafts</a:t>
            </a:r>
          </a:p>
          <a:p>
            <a:pPr marL="0" indent="0">
              <a:lnSpc>
                <a:spcPct val="100000"/>
              </a:lnSpc>
              <a:spcBef>
                <a:spcPts val="400"/>
              </a:spcBef>
              <a:buNone/>
            </a:pPr>
            <a:r>
              <a:rPr lang="en-US" sz="1400" b="1" dirty="0">
                <a:latin typeface="Merriweather" pitchFamily="2" charset="77"/>
              </a:rPr>
              <a:t>European Union (July 27, 2025):</a:t>
            </a:r>
          </a:p>
          <a:p>
            <a:pPr>
              <a:lnSpc>
                <a:spcPct val="100000"/>
              </a:lnSpc>
              <a:spcBef>
                <a:spcPts val="400"/>
              </a:spcBef>
            </a:pPr>
            <a:r>
              <a:rPr lang="en-US" sz="1400" dirty="0">
                <a:latin typeface="Merriweather" pitchFamily="2" charset="77"/>
              </a:rPr>
              <a:t>$600 billion investment commitment</a:t>
            </a:r>
          </a:p>
          <a:p>
            <a:pPr>
              <a:lnSpc>
                <a:spcPct val="100000"/>
              </a:lnSpc>
              <a:spcBef>
                <a:spcPts val="400"/>
              </a:spcBef>
            </a:pPr>
            <a:r>
              <a:rPr lang="en-US" sz="1400" dirty="0">
                <a:latin typeface="Merriweather" pitchFamily="2" charset="77"/>
              </a:rPr>
              <a:t>EU reciprocal rate set at 15% (inclusive of MFN)</a:t>
            </a:r>
          </a:p>
          <a:p>
            <a:pPr>
              <a:lnSpc>
                <a:spcPct val="100000"/>
              </a:lnSpc>
              <a:spcBef>
                <a:spcPts val="400"/>
              </a:spcBef>
            </a:pPr>
            <a:r>
              <a:rPr lang="en-US" sz="1400" dirty="0">
                <a:latin typeface="Merriweather" pitchFamily="2" charset="77"/>
              </a:rPr>
              <a:t>Commitment to purchase $750 billion in U.S. energy</a:t>
            </a:r>
          </a:p>
          <a:p>
            <a:pPr>
              <a:lnSpc>
                <a:spcPct val="100000"/>
              </a:lnSpc>
              <a:spcBef>
                <a:spcPts val="400"/>
              </a:spcBef>
            </a:pPr>
            <a:r>
              <a:rPr lang="en-US" sz="1400" dirty="0">
                <a:latin typeface="Merriweather" pitchFamily="2" charset="77"/>
              </a:rPr>
              <a:t>Commitment to address tariff and non-tariff barriers </a:t>
            </a:r>
          </a:p>
          <a:p>
            <a:pPr marL="0" indent="0">
              <a:lnSpc>
                <a:spcPct val="100000"/>
              </a:lnSpc>
              <a:spcBef>
                <a:spcPts val="400"/>
              </a:spcBef>
              <a:buNone/>
            </a:pPr>
            <a:r>
              <a:rPr lang="en-US" sz="1400" b="1" dirty="0">
                <a:latin typeface="Merriweather" pitchFamily="2" charset="77"/>
              </a:rPr>
              <a:t>South Korea (July 30, 2025)</a:t>
            </a:r>
          </a:p>
          <a:p>
            <a:pPr>
              <a:lnSpc>
                <a:spcPct val="100000"/>
              </a:lnSpc>
              <a:spcBef>
                <a:spcPts val="400"/>
              </a:spcBef>
            </a:pPr>
            <a:r>
              <a:rPr lang="en-US" sz="1400" dirty="0">
                <a:latin typeface="Merriweather" pitchFamily="2" charset="77"/>
              </a:rPr>
              <a:t>$350 billion direct investment commitment</a:t>
            </a:r>
          </a:p>
          <a:p>
            <a:pPr>
              <a:lnSpc>
                <a:spcPct val="100000"/>
              </a:lnSpc>
              <a:spcBef>
                <a:spcPts val="400"/>
              </a:spcBef>
            </a:pPr>
            <a:r>
              <a:rPr lang="en-US" sz="1400" dirty="0">
                <a:latin typeface="Merriweather" pitchFamily="2" charset="77"/>
              </a:rPr>
              <a:t>South Korea reciprocal rate set at 15%</a:t>
            </a:r>
          </a:p>
          <a:p>
            <a:pPr>
              <a:lnSpc>
                <a:spcPct val="100000"/>
              </a:lnSpc>
              <a:spcBef>
                <a:spcPts val="400"/>
              </a:spcBef>
            </a:pPr>
            <a:r>
              <a:rPr lang="en-US" sz="1400" dirty="0">
                <a:latin typeface="Merriweather" pitchFamily="2" charset="77"/>
              </a:rPr>
              <a:t>Commitment to purchase $100 billion in U.S. energy</a:t>
            </a:r>
          </a:p>
          <a:p>
            <a:pPr marL="0" indent="0">
              <a:lnSpc>
                <a:spcPct val="100000"/>
              </a:lnSpc>
              <a:spcBef>
                <a:spcPts val="400"/>
              </a:spcBef>
              <a:buNone/>
            </a:pPr>
            <a:r>
              <a:rPr lang="en-US" sz="1400" b="1" dirty="0">
                <a:latin typeface="Merriweather" pitchFamily="2" charset="77"/>
              </a:rPr>
              <a:t>Western Hemisphere “mini deals” (November 13, 2025)</a:t>
            </a:r>
          </a:p>
          <a:p>
            <a:pPr>
              <a:lnSpc>
                <a:spcPct val="100000"/>
              </a:lnSpc>
              <a:spcBef>
                <a:spcPts val="400"/>
              </a:spcBef>
            </a:pPr>
            <a:r>
              <a:rPr lang="en-US" sz="1400" dirty="0">
                <a:latin typeface="Merriweather" pitchFamily="2" charset="77"/>
              </a:rPr>
              <a:t>Multilateral deal with El Salvador, Argentina, Ecuador, and Guatemala improving U.S. market access in agricultural and manufacturing</a:t>
            </a:r>
          </a:p>
          <a:p>
            <a:pPr>
              <a:lnSpc>
                <a:spcPct val="100000"/>
              </a:lnSpc>
              <a:spcBef>
                <a:spcPts val="400"/>
              </a:spcBef>
            </a:pPr>
            <a:r>
              <a:rPr lang="en-US" sz="1400" dirty="0">
                <a:latin typeface="Merriweather" pitchFamily="2" charset="77"/>
              </a:rPr>
              <a:t>Specific tariffs on certain textiles and apparel removed</a:t>
            </a:r>
          </a:p>
          <a:p>
            <a:pPr>
              <a:lnSpc>
                <a:spcPct val="100000"/>
              </a:lnSpc>
              <a:spcBef>
                <a:spcPts val="400"/>
              </a:spcBef>
            </a:pPr>
            <a:r>
              <a:rPr lang="en-US" sz="1400" dirty="0">
                <a:latin typeface="Merriweather" pitchFamily="2" charset="77"/>
              </a:rPr>
              <a:t>U.S. commitment to MFN treatment for certain goods not produced domestically</a:t>
            </a:r>
          </a:p>
          <a:p>
            <a:pPr>
              <a:lnSpc>
                <a:spcPct val="100000"/>
              </a:lnSpc>
              <a:spcBef>
                <a:spcPts val="400"/>
              </a:spcBef>
            </a:pPr>
            <a:endParaRPr lang="en-US" sz="1400" dirty="0">
              <a:latin typeface="Merriweather" pitchFamily="2" charset="77"/>
            </a:endParaRPr>
          </a:p>
          <a:p>
            <a:pPr marL="0" indent="0">
              <a:lnSpc>
                <a:spcPct val="100000"/>
              </a:lnSpc>
              <a:spcBef>
                <a:spcPts val="400"/>
              </a:spcBef>
              <a:buNone/>
            </a:pPr>
            <a:r>
              <a:rPr lang="en-US" sz="1400" dirty="0">
                <a:latin typeface="Merriweather" pitchFamily="2" charset="77"/>
              </a:rPr>
              <a:t>NOTE: New Section 122 rates are lower than many existing deals established under IEEPA. Watch this space.</a:t>
            </a:r>
          </a:p>
        </p:txBody>
      </p:sp>
      <p:sp>
        <p:nvSpPr>
          <p:cNvPr id="4" name="Content Placeholder 3">
            <a:extLst>
              <a:ext uri="{FF2B5EF4-FFF2-40B4-BE49-F238E27FC236}">
                <a16:creationId xmlns:a16="http://schemas.microsoft.com/office/drawing/2014/main" id="{EE839CE6-6C74-94D1-90AB-832E64DE940A}"/>
              </a:ext>
            </a:extLst>
          </p:cNvPr>
          <p:cNvSpPr>
            <a:spLocks noGrp="1"/>
          </p:cNvSpPr>
          <p:nvPr>
            <p:ph sz="half" idx="2"/>
          </p:nvPr>
        </p:nvSpPr>
        <p:spPr>
          <a:xfrm>
            <a:off x="12954000" y="11042073"/>
            <a:ext cx="55418" cy="166254"/>
          </a:xfrm>
        </p:spPr>
        <p:txBody>
          <a:bodyPr>
            <a:normAutofit fontScale="25000" lnSpcReduction="20000"/>
          </a:bodyPr>
          <a:lstStyle/>
          <a:p>
            <a:pPr marL="0" indent="0">
              <a:lnSpc>
                <a:spcPct val="140000"/>
              </a:lnSpc>
              <a:buNone/>
            </a:pPr>
            <a:endParaRPr lang="en-US" sz="1600" b="1" dirty="0">
              <a:latin typeface="Merriweather" pitchFamily="2" charset="77"/>
            </a:endParaRPr>
          </a:p>
        </p:txBody>
      </p:sp>
      <p:sp>
        <p:nvSpPr>
          <p:cNvPr id="5" name="Slide Number Placeholder 4">
            <a:extLst>
              <a:ext uri="{FF2B5EF4-FFF2-40B4-BE49-F238E27FC236}">
                <a16:creationId xmlns:a16="http://schemas.microsoft.com/office/drawing/2014/main" id="{5B9E61F5-AF83-3854-2650-6E751DEE85B4}"/>
              </a:ext>
            </a:extLst>
          </p:cNvPr>
          <p:cNvSpPr>
            <a:spLocks noGrp="1"/>
          </p:cNvSpPr>
          <p:nvPr>
            <p:ph type="sldNum" sz="quarter" idx="12"/>
          </p:nvPr>
        </p:nvSpPr>
        <p:spPr/>
        <p:txBody>
          <a:bodyPr/>
          <a:lstStyle/>
          <a:p>
            <a:fld id="{A21DC766-8B8D-4A06-A897-8B1CE58E13BD}" type="slidenum">
              <a:rPr lang="en-US" smtClean="0"/>
              <a:t>12</a:t>
            </a:fld>
            <a:endParaRPr lang="en-US"/>
          </a:p>
        </p:txBody>
      </p:sp>
      <p:sp>
        <p:nvSpPr>
          <p:cNvPr id="6" name="Title 1">
            <a:extLst>
              <a:ext uri="{FF2B5EF4-FFF2-40B4-BE49-F238E27FC236}">
                <a16:creationId xmlns:a16="http://schemas.microsoft.com/office/drawing/2014/main" id="{94D04995-8AE2-B626-6F63-694CB31725AC}"/>
              </a:ext>
            </a:extLst>
          </p:cNvPr>
          <p:cNvSpPr txBox="1">
            <a:spLocks/>
          </p:cNvSpPr>
          <p:nvPr/>
        </p:nvSpPr>
        <p:spPr>
          <a:xfrm>
            <a:off x="6172200" y="267760"/>
            <a:ext cx="5181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erriweather" panose="02000000000000000000" pitchFamily="2" charset="0"/>
                <a:ea typeface="+mj-ea"/>
                <a:cs typeface="Merriweather" panose="02000000000000000000" pitchFamily="2" charset="0"/>
              </a:defRPr>
            </a:lvl1pPr>
          </a:lstStyle>
          <a:p>
            <a:pPr algn="ctr"/>
            <a:endParaRPr lang="en-US" b="1" dirty="0"/>
          </a:p>
        </p:txBody>
      </p:sp>
    </p:spTree>
    <p:extLst>
      <p:ext uri="{BB962C8B-B14F-4D97-AF65-F5344CB8AC3E}">
        <p14:creationId xmlns:p14="http://schemas.microsoft.com/office/powerpoint/2010/main" val="1257074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782C0-4E5B-F49C-7991-A4C5BAEA3D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6C80E5-AC20-63AC-57A0-CF25D993EF49}"/>
              </a:ext>
            </a:extLst>
          </p:cNvPr>
          <p:cNvSpPr>
            <a:spLocks noGrp="1"/>
          </p:cNvSpPr>
          <p:nvPr>
            <p:ph type="title"/>
          </p:nvPr>
        </p:nvSpPr>
        <p:spPr>
          <a:xfrm>
            <a:off x="0" y="171067"/>
            <a:ext cx="12192000" cy="1083669"/>
          </a:xfrm>
        </p:spPr>
        <p:txBody>
          <a:bodyPr>
            <a:normAutofit/>
          </a:bodyPr>
          <a:lstStyle/>
          <a:p>
            <a:pPr algn="ctr"/>
            <a:r>
              <a:rPr lang="en-US" b="1" dirty="0">
                <a:latin typeface="Merriweather" pitchFamily="2" charset="77"/>
              </a:rPr>
              <a:t>Southeast Asia Trade Deals (ASEAN)</a:t>
            </a:r>
          </a:p>
        </p:txBody>
      </p:sp>
      <p:sp>
        <p:nvSpPr>
          <p:cNvPr id="3" name="Content Placeholder 2">
            <a:extLst>
              <a:ext uri="{FF2B5EF4-FFF2-40B4-BE49-F238E27FC236}">
                <a16:creationId xmlns:a16="http://schemas.microsoft.com/office/drawing/2014/main" id="{BA4612EA-F0C2-781A-2235-85EFD5F0C070}"/>
              </a:ext>
            </a:extLst>
          </p:cNvPr>
          <p:cNvSpPr>
            <a:spLocks noGrp="1"/>
          </p:cNvSpPr>
          <p:nvPr>
            <p:ph sz="half" idx="1"/>
          </p:nvPr>
        </p:nvSpPr>
        <p:spPr>
          <a:xfrm>
            <a:off x="344049" y="1314111"/>
            <a:ext cx="7349524" cy="4932305"/>
          </a:xfrm>
        </p:spPr>
        <p:txBody>
          <a:bodyPr numCol="1">
            <a:noAutofit/>
          </a:bodyPr>
          <a:lstStyle/>
          <a:p>
            <a:pPr marL="0" indent="0">
              <a:lnSpc>
                <a:spcPct val="100000"/>
              </a:lnSpc>
              <a:spcBef>
                <a:spcPts val="400"/>
              </a:spcBef>
              <a:buNone/>
            </a:pPr>
            <a:r>
              <a:rPr lang="en-US" sz="1400" b="1" dirty="0">
                <a:latin typeface="Merriweather" pitchFamily="2" charset="77"/>
              </a:rPr>
              <a:t>Malaysia (October 26, 2025):</a:t>
            </a:r>
            <a:r>
              <a:rPr lang="en-US" sz="1400" dirty="0">
                <a:latin typeface="Merriweather" pitchFamily="2" charset="77"/>
              </a:rPr>
              <a:t> </a:t>
            </a:r>
          </a:p>
          <a:p>
            <a:pPr>
              <a:lnSpc>
                <a:spcPct val="100000"/>
              </a:lnSpc>
              <a:spcBef>
                <a:spcPts val="400"/>
              </a:spcBef>
            </a:pPr>
            <a:r>
              <a:rPr lang="en-US" sz="1400" dirty="0">
                <a:latin typeface="Merriweather" pitchFamily="2" charset="77"/>
              </a:rPr>
              <a:t>U.S. maintains 19% tariff rate, with selected goods on the PTAAP list cut to 0%</a:t>
            </a:r>
          </a:p>
          <a:p>
            <a:pPr>
              <a:lnSpc>
                <a:spcPct val="100000"/>
              </a:lnSpc>
              <a:spcBef>
                <a:spcPts val="400"/>
              </a:spcBef>
            </a:pPr>
            <a:r>
              <a:rPr lang="en-US" sz="1400" dirty="0">
                <a:latin typeface="Merriweather" pitchFamily="2" charset="77"/>
              </a:rPr>
              <a:t>Malaysia committed broad preferential access and acceptance of U.S. standards across broad sectors + no export bans on critical minerals.</a:t>
            </a:r>
          </a:p>
          <a:p>
            <a:pPr marL="0" indent="0">
              <a:lnSpc>
                <a:spcPct val="100000"/>
              </a:lnSpc>
              <a:spcBef>
                <a:spcPts val="400"/>
              </a:spcBef>
              <a:buNone/>
            </a:pPr>
            <a:r>
              <a:rPr lang="en-US" sz="1400" b="1" dirty="0">
                <a:latin typeface="Merriweather" pitchFamily="2" charset="77"/>
              </a:rPr>
              <a:t>Cambodia (October 26, 2025):</a:t>
            </a:r>
          </a:p>
          <a:p>
            <a:pPr>
              <a:lnSpc>
                <a:spcPct val="100000"/>
              </a:lnSpc>
              <a:spcBef>
                <a:spcPts val="400"/>
              </a:spcBef>
            </a:pPr>
            <a:r>
              <a:rPr lang="en-US" sz="1400" dirty="0">
                <a:latin typeface="Merriweather" pitchFamily="2" charset="77"/>
              </a:rPr>
              <a:t>U.S. maintains 19% tariff rate, with selected goods on the PTAAP list cut to 0%</a:t>
            </a:r>
          </a:p>
          <a:p>
            <a:pPr>
              <a:lnSpc>
                <a:spcPct val="100000"/>
              </a:lnSpc>
              <a:spcBef>
                <a:spcPts val="400"/>
              </a:spcBef>
            </a:pPr>
            <a:r>
              <a:rPr lang="en-US" sz="1400" dirty="0">
                <a:latin typeface="Merriweather" pitchFamily="2" charset="77"/>
              </a:rPr>
              <a:t>Cambodia eliminates tariffs on 100% of U.S. industrial and ag goods and committed to addressing regulatory barriers.</a:t>
            </a:r>
          </a:p>
          <a:p>
            <a:pPr>
              <a:lnSpc>
                <a:spcPct val="100000"/>
              </a:lnSpc>
              <a:spcBef>
                <a:spcPts val="400"/>
              </a:spcBef>
            </a:pPr>
            <a:r>
              <a:rPr lang="en-US" sz="1400" dirty="0">
                <a:latin typeface="Merriweather" pitchFamily="2" charset="77"/>
              </a:rPr>
              <a:t>Deal made in conjunction with Cambodia-Thailand ceasefire.</a:t>
            </a:r>
          </a:p>
          <a:p>
            <a:pPr marL="0" indent="0">
              <a:lnSpc>
                <a:spcPct val="100000"/>
              </a:lnSpc>
              <a:spcBef>
                <a:spcPts val="400"/>
              </a:spcBef>
              <a:buNone/>
            </a:pPr>
            <a:r>
              <a:rPr lang="en-US" sz="1400" b="1" dirty="0">
                <a:latin typeface="Merriweather" pitchFamily="2" charset="77"/>
              </a:rPr>
              <a:t>Thailand (October 26, 2025):</a:t>
            </a:r>
          </a:p>
          <a:p>
            <a:pPr>
              <a:lnSpc>
                <a:spcPct val="100000"/>
              </a:lnSpc>
              <a:spcBef>
                <a:spcPts val="400"/>
              </a:spcBef>
            </a:pPr>
            <a:r>
              <a:rPr lang="en-US" sz="1400" dirty="0">
                <a:latin typeface="Merriweather" pitchFamily="2" charset="77"/>
              </a:rPr>
              <a:t>U.S. maintains 19% tariff rate, with selected goods on the PTAAP list cut to 0%</a:t>
            </a:r>
          </a:p>
          <a:p>
            <a:pPr>
              <a:lnSpc>
                <a:spcPct val="100000"/>
              </a:lnSpc>
              <a:spcBef>
                <a:spcPts val="400"/>
              </a:spcBef>
            </a:pPr>
            <a:r>
              <a:rPr lang="en-US" sz="1400" dirty="0">
                <a:latin typeface="Merriweather" pitchFamily="2" charset="77"/>
              </a:rPr>
              <a:t>Thailand cuts tariffs on 99% of U.S. imports</a:t>
            </a:r>
          </a:p>
          <a:p>
            <a:pPr>
              <a:lnSpc>
                <a:spcPct val="100000"/>
              </a:lnSpc>
              <a:spcBef>
                <a:spcPts val="400"/>
              </a:spcBef>
            </a:pPr>
            <a:r>
              <a:rPr lang="en-US" sz="1400" dirty="0">
                <a:latin typeface="Merriweather" pitchFamily="2" charset="77"/>
              </a:rPr>
              <a:t>Thailand commits to agriculture and energy purchases from the U.S. plus 80 U.S. aircraft (~$18.8B)</a:t>
            </a:r>
          </a:p>
          <a:p>
            <a:pPr marL="0" indent="0">
              <a:lnSpc>
                <a:spcPct val="100000"/>
              </a:lnSpc>
              <a:spcBef>
                <a:spcPts val="400"/>
              </a:spcBef>
              <a:buNone/>
            </a:pPr>
            <a:r>
              <a:rPr lang="en-US" sz="1400" b="1" dirty="0">
                <a:latin typeface="Merriweather" pitchFamily="2" charset="77"/>
              </a:rPr>
              <a:t>Vietnam (October 26, 2025):</a:t>
            </a:r>
          </a:p>
          <a:p>
            <a:pPr>
              <a:lnSpc>
                <a:spcPct val="100000"/>
              </a:lnSpc>
              <a:spcBef>
                <a:spcPts val="400"/>
              </a:spcBef>
            </a:pPr>
            <a:r>
              <a:rPr lang="en-US" sz="1400" dirty="0">
                <a:latin typeface="Merriweather" pitchFamily="2" charset="77"/>
              </a:rPr>
              <a:t>U.S. maintains 20% tariff rate, with selected goods on the PTAAP list cut to 0%</a:t>
            </a:r>
          </a:p>
          <a:p>
            <a:pPr>
              <a:lnSpc>
                <a:spcPct val="100000"/>
              </a:lnSpc>
              <a:spcBef>
                <a:spcPts val="400"/>
              </a:spcBef>
            </a:pPr>
            <a:r>
              <a:rPr lang="en-US" sz="1400" dirty="0">
                <a:latin typeface="Merriweather" pitchFamily="2" charset="77"/>
              </a:rPr>
              <a:t>The U.S. will receive “significant preferential market access” on nearly all goods.</a:t>
            </a:r>
          </a:p>
          <a:p>
            <a:pPr>
              <a:lnSpc>
                <a:spcPct val="100000"/>
              </a:lnSpc>
              <a:spcBef>
                <a:spcPts val="400"/>
              </a:spcBef>
            </a:pPr>
            <a:endParaRPr lang="en-US" sz="1400" dirty="0">
              <a:latin typeface="Merriweather" pitchFamily="2" charset="77"/>
            </a:endParaRPr>
          </a:p>
        </p:txBody>
      </p:sp>
      <p:sp>
        <p:nvSpPr>
          <p:cNvPr id="4" name="Content Placeholder 3">
            <a:extLst>
              <a:ext uri="{FF2B5EF4-FFF2-40B4-BE49-F238E27FC236}">
                <a16:creationId xmlns:a16="http://schemas.microsoft.com/office/drawing/2014/main" id="{D4886D71-BC63-B972-04FB-323616EC855F}"/>
              </a:ext>
            </a:extLst>
          </p:cNvPr>
          <p:cNvSpPr>
            <a:spLocks noGrp="1"/>
          </p:cNvSpPr>
          <p:nvPr>
            <p:ph sz="half" idx="2"/>
          </p:nvPr>
        </p:nvSpPr>
        <p:spPr>
          <a:xfrm>
            <a:off x="12954000" y="11042073"/>
            <a:ext cx="55418" cy="166254"/>
          </a:xfrm>
        </p:spPr>
        <p:txBody>
          <a:bodyPr>
            <a:normAutofit fontScale="25000" lnSpcReduction="20000"/>
          </a:bodyPr>
          <a:lstStyle/>
          <a:p>
            <a:pPr marL="0" indent="0">
              <a:lnSpc>
                <a:spcPct val="140000"/>
              </a:lnSpc>
              <a:buNone/>
            </a:pPr>
            <a:endParaRPr lang="en-US" sz="1600" b="1" dirty="0">
              <a:latin typeface="Merriweather" pitchFamily="2" charset="77"/>
            </a:endParaRPr>
          </a:p>
        </p:txBody>
      </p:sp>
      <p:sp>
        <p:nvSpPr>
          <p:cNvPr id="5" name="Slide Number Placeholder 4">
            <a:extLst>
              <a:ext uri="{FF2B5EF4-FFF2-40B4-BE49-F238E27FC236}">
                <a16:creationId xmlns:a16="http://schemas.microsoft.com/office/drawing/2014/main" id="{A1179C0B-3282-1034-021E-66E152BBF9E1}"/>
              </a:ext>
            </a:extLst>
          </p:cNvPr>
          <p:cNvSpPr>
            <a:spLocks noGrp="1"/>
          </p:cNvSpPr>
          <p:nvPr>
            <p:ph type="sldNum" sz="quarter" idx="12"/>
          </p:nvPr>
        </p:nvSpPr>
        <p:spPr/>
        <p:txBody>
          <a:bodyPr/>
          <a:lstStyle/>
          <a:p>
            <a:fld id="{A21DC766-8B8D-4A06-A897-8B1CE58E13BD}" type="slidenum">
              <a:rPr lang="en-US" smtClean="0"/>
              <a:t>13</a:t>
            </a:fld>
            <a:endParaRPr lang="en-US"/>
          </a:p>
        </p:txBody>
      </p:sp>
      <p:sp>
        <p:nvSpPr>
          <p:cNvPr id="6" name="Title 1">
            <a:extLst>
              <a:ext uri="{FF2B5EF4-FFF2-40B4-BE49-F238E27FC236}">
                <a16:creationId xmlns:a16="http://schemas.microsoft.com/office/drawing/2014/main" id="{E653D99B-0F21-13FB-BC51-E914C434396F}"/>
              </a:ext>
            </a:extLst>
          </p:cNvPr>
          <p:cNvSpPr txBox="1">
            <a:spLocks/>
          </p:cNvSpPr>
          <p:nvPr/>
        </p:nvSpPr>
        <p:spPr>
          <a:xfrm>
            <a:off x="6172200" y="267760"/>
            <a:ext cx="5181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erriweather" panose="02000000000000000000" pitchFamily="2" charset="0"/>
                <a:ea typeface="+mj-ea"/>
                <a:cs typeface="Merriweather" panose="02000000000000000000" pitchFamily="2" charset="0"/>
              </a:defRPr>
            </a:lvl1pPr>
          </a:lstStyle>
          <a:p>
            <a:pPr algn="ctr"/>
            <a:endParaRPr lang="en-US" b="1" dirty="0"/>
          </a:p>
        </p:txBody>
      </p:sp>
      <p:pic>
        <p:nvPicPr>
          <p:cNvPr id="12290" name="Picture 2" descr="Trump strikes deals on trade, critical minerals in Southeast Asia | Reuters">
            <a:extLst>
              <a:ext uri="{FF2B5EF4-FFF2-40B4-BE49-F238E27FC236}">
                <a16:creationId xmlns:a16="http://schemas.microsoft.com/office/drawing/2014/main" id="{466B4F61-0E94-9150-1A4D-A05DB11CFA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3019" y="1165782"/>
            <a:ext cx="3367696" cy="2223513"/>
          </a:xfrm>
          <a:prstGeom prst="rect">
            <a:avLst/>
          </a:prstGeom>
          <a:noFill/>
          <a:ln>
            <a:solidFill>
              <a:srgbClr val="F98A37"/>
            </a:solidFill>
          </a:ln>
          <a:extLst>
            <a:ext uri="{909E8E84-426E-40DD-AFC4-6F175D3DCCD1}">
              <a14:hiddenFill xmlns:a14="http://schemas.microsoft.com/office/drawing/2010/main">
                <a:solidFill>
                  <a:srgbClr val="FFFFFF"/>
                </a:solidFill>
              </a14:hiddenFill>
            </a:ext>
          </a:extLst>
        </p:spPr>
      </p:pic>
      <p:pic>
        <p:nvPicPr>
          <p:cNvPr id="12292" name="Picture 4" descr="Trump finalizes trade deals with 2 Southeast Asian countries - POLITICO">
            <a:extLst>
              <a:ext uri="{FF2B5EF4-FFF2-40B4-BE49-F238E27FC236}">
                <a16:creationId xmlns:a16="http://schemas.microsoft.com/office/drawing/2014/main" id="{3B57E698-1D17-6E01-8B29-31429C1634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3019" y="3540627"/>
            <a:ext cx="3367696" cy="2245131"/>
          </a:xfrm>
          <a:prstGeom prst="rect">
            <a:avLst/>
          </a:prstGeom>
          <a:noFill/>
          <a:ln>
            <a:solidFill>
              <a:srgbClr val="F98A37"/>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3984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2DB0F-9D9D-7993-D2CB-17FAAC21B8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1182C2-A133-A27F-3D3A-64CEEA8F2007}"/>
              </a:ext>
            </a:extLst>
          </p:cNvPr>
          <p:cNvSpPr>
            <a:spLocks noGrp="1"/>
          </p:cNvSpPr>
          <p:nvPr>
            <p:ph type="title"/>
          </p:nvPr>
        </p:nvSpPr>
        <p:spPr>
          <a:xfrm>
            <a:off x="0" y="136525"/>
            <a:ext cx="12192000" cy="860493"/>
          </a:xfrm>
        </p:spPr>
        <p:txBody>
          <a:bodyPr>
            <a:normAutofit/>
          </a:bodyPr>
          <a:lstStyle/>
          <a:p>
            <a:pPr algn="ctr"/>
            <a:r>
              <a:rPr lang="en-US" sz="3100" b="1" dirty="0"/>
              <a:t>U.S.-China Strategic Dance - From Escalation to Negotiation</a:t>
            </a:r>
          </a:p>
        </p:txBody>
      </p:sp>
      <p:sp>
        <p:nvSpPr>
          <p:cNvPr id="3" name="Content Placeholder 2">
            <a:extLst>
              <a:ext uri="{FF2B5EF4-FFF2-40B4-BE49-F238E27FC236}">
                <a16:creationId xmlns:a16="http://schemas.microsoft.com/office/drawing/2014/main" id="{E7E21423-006E-4086-2CD0-8D30A6E19AEA}"/>
              </a:ext>
            </a:extLst>
          </p:cNvPr>
          <p:cNvSpPr>
            <a:spLocks noGrp="1"/>
          </p:cNvSpPr>
          <p:nvPr>
            <p:ph idx="1"/>
          </p:nvPr>
        </p:nvSpPr>
        <p:spPr>
          <a:xfrm>
            <a:off x="4232788" y="831273"/>
            <a:ext cx="7651866" cy="5411775"/>
          </a:xfrm>
        </p:spPr>
        <p:txBody>
          <a:bodyPr>
            <a:noAutofit/>
          </a:bodyPr>
          <a:lstStyle/>
          <a:p>
            <a:pPr marL="0" indent="0">
              <a:lnSpc>
                <a:spcPct val="100000"/>
              </a:lnSpc>
              <a:buNone/>
            </a:pPr>
            <a:r>
              <a:rPr lang="en-US" sz="1025" b="1" dirty="0">
                <a:latin typeface="Merriweather" pitchFamily="2" charset="77"/>
              </a:rPr>
              <a:t>The Escalation Phase:</a:t>
            </a:r>
          </a:p>
          <a:p>
            <a:pPr>
              <a:lnSpc>
                <a:spcPct val="100000"/>
              </a:lnSpc>
            </a:pPr>
            <a:r>
              <a:rPr lang="en-US" sz="1025" b="1" dirty="0">
                <a:latin typeface="Merriweather" pitchFamily="2" charset="77"/>
              </a:rPr>
              <a:t>April-May 2025 Escalation:</a:t>
            </a:r>
            <a:r>
              <a:rPr lang="en-US" sz="1025" dirty="0">
                <a:latin typeface="Merriweather" pitchFamily="2" charset="77"/>
              </a:rPr>
              <a:t> Tariff rates significantly increased during this period, demonstrating administration's willingness to apply maximum pressure</a:t>
            </a:r>
          </a:p>
          <a:p>
            <a:pPr>
              <a:lnSpc>
                <a:spcPct val="100000"/>
              </a:lnSpc>
            </a:pPr>
            <a:r>
              <a:rPr lang="en-US" sz="1025" dirty="0">
                <a:latin typeface="Merriweather" pitchFamily="2" charset="77"/>
              </a:rPr>
              <a:t>Strategic decision to push China to the negotiating table through economic pressure</a:t>
            </a:r>
          </a:p>
          <a:p>
            <a:pPr marL="0" indent="0">
              <a:lnSpc>
                <a:spcPct val="100000"/>
              </a:lnSpc>
              <a:buNone/>
            </a:pPr>
            <a:r>
              <a:rPr lang="en-US" sz="1025" b="1" dirty="0">
                <a:latin typeface="Merriweather" pitchFamily="2" charset="77"/>
              </a:rPr>
              <a:t>The Diplomatic Track:</a:t>
            </a:r>
            <a:endParaRPr lang="en-US" sz="1025" dirty="0">
              <a:latin typeface="Merriweather" pitchFamily="2" charset="77"/>
            </a:endParaRPr>
          </a:p>
          <a:p>
            <a:pPr>
              <a:lnSpc>
                <a:spcPct val="100000"/>
              </a:lnSpc>
            </a:pPr>
            <a:r>
              <a:rPr lang="en-US" sz="1025" b="1" dirty="0">
                <a:latin typeface="Merriweather" pitchFamily="2" charset="77"/>
              </a:rPr>
              <a:t>Geneva Agreement (May 2025):</a:t>
            </a:r>
            <a:r>
              <a:rPr lang="en-US" sz="1025" dirty="0">
                <a:latin typeface="Merriweather" pitchFamily="2" charset="77"/>
              </a:rPr>
              <a:t> Breakthrough accord to temporarily roll back tariffs and create 90-day window for broader trade deal negotiations</a:t>
            </a:r>
          </a:p>
          <a:p>
            <a:pPr>
              <a:lnSpc>
                <a:spcPct val="100000"/>
              </a:lnSpc>
            </a:pPr>
            <a:r>
              <a:rPr lang="en-US" sz="1025" b="1" dirty="0">
                <a:latin typeface="Merriweather" pitchFamily="2" charset="77"/>
              </a:rPr>
              <a:t>London Talks (June 2025):</a:t>
            </a:r>
            <a:r>
              <a:rPr lang="en-US" sz="1025" dirty="0">
                <a:latin typeface="Merriweather" pitchFamily="2" charset="77"/>
              </a:rPr>
              <a:t> Continued negotiations focusing on extending tariff truce and addressing complex issues including rare earth exports from China and easing of tech restriction on the U.S. side</a:t>
            </a:r>
          </a:p>
          <a:p>
            <a:pPr>
              <a:lnSpc>
                <a:spcPct val="100000"/>
              </a:lnSpc>
            </a:pPr>
            <a:r>
              <a:rPr lang="en-US" sz="1025" b="1" dirty="0">
                <a:latin typeface="Merriweather" pitchFamily="2" charset="77"/>
              </a:rPr>
              <a:t>Stockholm Round (Late July 2025):</a:t>
            </a:r>
            <a:r>
              <a:rPr lang="en-US" sz="1025" dirty="0">
                <a:latin typeface="Merriweather" pitchFamily="2" charset="77"/>
              </a:rPr>
              <a:t> Advanced discussions on manufacturing overcapacity and broader tariff framework modifications</a:t>
            </a:r>
          </a:p>
          <a:p>
            <a:pPr>
              <a:lnSpc>
                <a:spcPct val="100000"/>
              </a:lnSpc>
            </a:pPr>
            <a:r>
              <a:rPr lang="en-US" sz="1025" b="1" dirty="0">
                <a:latin typeface="Merriweather" pitchFamily="2" charset="77"/>
              </a:rPr>
              <a:t>Busan Framework (Late October 2025): </a:t>
            </a:r>
            <a:r>
              <a:rPr lang="en-US" sz="1025" dirty="0">
                <a:latin typeface="Merriweather" pitchFamily="2" charset="77"/>
              </a:rPr>
              <a:t>Deescalation of tariff increases and commitments to control the exports of fentanyl precursors.</a:t>
            </a:r>
          </a:p>
          <a:p>
            <a:pPr>
              <a:lnSpc>
                <a:spcPct val="100000"/>
              </a:lnSpc>
            </a:pPr>
            <a:r>
              <a:rPr lang="en-US" sz="1025" b="1" dirty="0">
                <a:latin typeface="Merriweather" pitchFamily="2" charset="77"/>
              </a:rPr>
              <a:t>Trump-Xi Summit</a:t>
            </a:r>
            <a:r>
              <a:rPr lang="en-US" sz="1025" dirty="0">
                <a:latin typeface="Merriweather" pitchFamily="2" charset="77"/>
              </a:rPr>
              <a:t> </a:t>
            </a:r>
            <a:r>
              <a:rPr lang="en-US" sz="1025" b="1" dirty="0">
                <a:latin typeface="Merriweather" pitchFamily="2" charset="77"/>
              </a:rPr>
              <a:t>(May 14-15 2026): </a:t>
            </a:r>
            <a:r>
              <a:rPr lang="en-US" sz="1025" dirty="0">
                <a:latin typeface="Merriweather" pitchFamily="2" charset="77"/>
              </a:rPr>
              <a:t>Trump plans to visit President Xi in May of this year to continue negotiations.</a:t>
            </a:r>
            <a:endParaRPr lang="en-US" sz="1025" b="1" dirty="0">
              <a:latin typeface="Merriweather" pitchFamily="2" charset="77"/>
            </a:endParaRPr>
          </a:p>
          <a:p>
            <a:pPr marL="0" indent="0">
              <a:lnSpc>
                <a:spcPct val="100000"/>
              </a:lnSpc>
              <a:buNone/>
            </a:pPr>
            <a:r>
              <a:rPr lang="en-US" sz="1025" b="1" dirty="0">
                <a:latin typeface="Merriweather" pitchFamily="2" charset="77"/>
              </a:rPr>
              <a:t>Current Status: </a:t>
            </a:r>
          </a:p>
          <a:p>
            <a:pPr>
              <a:lnSpc>
                <a:spcPct val="100000"/>
              </a:lnSpc>
            </a:pPr>
            <a:r>
              <a:rPr lang="en-US" sz="1025" dirty="0">
                <a:latin typeface="Merriweather" pitchFamily="2" charset="77"/>
              </a:rPr>
              <a:t>The U.S. announced a one-year suspension of the Section 301 shipbuilding/maritime/logistics probe against Chinese commerce practices.</a:t>
            </a:r>
          </a:p>
          <a:p>
            <a:pPr>
              <a:lnSpc>
                <a:spcPct val="100000"/>
              </a:lnSpc>
            </a:pPr>
            <a:r>
              <a:rPr lang="en-US" sz="1025" dirty="0">
                <a:latin typeface="Merriweather" pitchFamily="2" charset="77"/>
              </a:rPr>
              <a:t>China announced it will restrict exports of 13 fentanyl precursor chemicals to the U.S., Canada, and Mexico, and suspended its export restrictions on several critical minerals used in semiconductors and military technology.</a:t>
            </a:r>
          </a:p>
          <a:p>
            <a:pPr>
              <a:lnSpc>
                <a:spcPct val="100000"/>
              </a:lnSpc>
            </a:pPr>
            <a:r>
              <a:rPr lang="en-US" sz="1025" dirty="0">
                <a:latin typeface="Merriweather" pitchFamily="2" charset="77"/>
              </a:rPr>
              <a:t>The IEEPA reciprocal tariffs on China were terminated following the Supreme Court ruling on February 24, 2026. However, the Section 122 global 10% surcharge applies to Chinese goods, and existing Section 301 tariffs from previous administrations remain in effect. New Section 301 investigations launched in March 2026 target China for structural excess manufacturing capacity, which could result in additional tariffs later in 2026.</a:t>
            </a:r>
          </a:p>
        </p:txBody>
      </p:sp>
      <p:sp>
        <p:nvSpPr>
          <p:cNvPr id="4" name="Slide Number Placeholder 3">
            <a:extLst>
              <a:ext uri="{FF2B5EF4-FFF2-40B4-BE49-F238E27FC236}">
                <a16:creationId xmlns:a16="http://schemas.microsoft.com/office/drawing/2014/main" id="{3873FDA3-2EA9-6B43-F528-330690540962}"/>
              </a:ext>
            </a:extLst>
          </p:cNvPr>
          <p:cNvSpPr>
            <a:spLocks noGrp="1"/>
          </p:cNvSpPr>
          <p:nvPr>
            <p:ph type="sldNum" sz="quarter" idx="12"/>
          </p:nvPr>
        </p:nvSpPr>
        <p:spPr/>
        <p:txBody>
          <a:bodyPr/>
          <a:lstStyle/>
          <a:p>
            <a:fld id="{A21DC766-8B8D-4A06-A897-8B1CE58E13BD}" type="slidenum">
              <a:rPr lang="en-US" smtClean="0"/>
              <a:t>14</a:t>
            </a:fld>
            <a:endParaRPr lang="en-US" dirty="0"/>
          </a:p>
        </p:txBody>
      </p:sp>
      <p:sp>
        <p:nvSpPr>
          <p:cNvPr id="6" name="TextBox 5">
            <a:extLst>
              <a:ext uri="{FF2B5EF4-FFF2-40B4-BE49-F238E27FC236}">
                <a16:creationId xmlns:a16="http://schemas.microsoft.com/office/drawing/2014/main" id="{FF0EA9BC-EE6B-FCDC-27A9-A2B7CABB135A}"/>
              </a:ext>
            </a:extLst>
          </p:cNvPr>
          <p:cNvSpPr txBox="1"/>
          <p:nvPr/>
        </p:nvSpPr>
        <p:spPr>
          <a:xfrm>
            <a:off x="307346" y="4707805"/>
            <a:ext cx="3618096" cy="523220"/>
          </a:xfrm>
          <a:prstGeom prst="rect">
            <a:avLst/>
          </a:prstGeom>
          <a:noFill/>
        </p:spPr>
        <p:txBody>
          <a:bodyPr wrap="square" rtlCol="0">
            <a:spAutoFit/>
          </a:bodyPr>
          <a:lstStyle/>
          <a:p>
            <a:pPr algn="ctr"/>
            <a:r>
              <a:rPr lang="en-US" sz="1400" b="1" dirty="0">
                <a:latin typeface="Merriweather" pitchFamily="2" charset="77"/>
              </a:rPr>
              <a:t>U.S. President Donald Trump &amp;  Chinese President Xi Jinping</a:t>
            </a:r>
          </a:p>
        </p:txBody>
      </p:sp>
      <p:pic>
        <p:nvPicPr>
          <p:cNvPr id="3076" name="Picture 4" descr="Trump meets with China's Xi in South Korea : NPR">
            <a:extLst>
              <a:ext uri="{FF2B5EF4-FFF2-40B4-BE49-F238E27FC236}">
                <a16:creationId xmlns:a16="http://schemas.microsoft.com/office/drawing/2014/main" id="{E670C68A-D77A-5922-B4DF-42F6E694AF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958" y="1922386"/>
            <a:ext cx="3842871" cy="2564289"/>
          </a:xfrm>
          <a:prstGeom prst="rect">
            <a:avLst/>
          </a:prstGeom>
          <a:noFill/>
          <a:ln>
            <a:solidFill>
              <a:srgbClr val="F98A37"/>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91786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704AD-9BE2-EAA0-ACF5-A740C3E542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CF6049-2201-BA9B-3E69-2DDF0DF84A47}"/>
              </a:ext>
            </a:extLst>
          </p:cNvPr>
          <p:cNvSpPr>
            <a:spLocks noGrp="1"/>
          </p:cNvSpPr>
          <p:nvPr>
            <p:ph type="title"/>
          </p:nvPr>
        </p:nvSpPr>
        <p:spPr>
          <a:xfrm>
            <a:off x="0" y="286794"/>
            <a:ext cx="12192000" cy="1083669"/>
          </a:xfrm>
        </p:spPr>
        <p:txBody>
          <a:bodyPr>
            <a:normAutofit/>
          </a:bodyPr>
          <a:lstStyle/>
          <a:p>
            <a:pPr algn="ctr"/>
            <a:r>
              <a:rPr lang="en-US" b="1" dirty="0"/>
              <a:t>Impact on Steel &amp; Pipe Coating</a:t>
            </a:r>
          </a:p>
        </p:txBody>
      </p:sp>
      <p:sp>
        <p:nvSpPr>
          <p:cNvPr id="3" name="Content Placeholder 2">
            <a:extLst>
              <a:ext uri="{FF2B5EF4-FFF2-40B4-BE49-F238E27FC236}">
                <a16:creationId xmlns:a16="http://schemas.microsoft.com/office/drawing/2014/main" id="{FB794EF8-3471-CA48-6387-3E8A734D12C2}"/>
              </a:ext>
            </a:extLst>
          </p:cNvPr>
          <p:cNvSpPr>
            <a:spLocks noGrp="1"/>
          </p:cNvSpPr>
          <p:nvPr>
            <p:ph sz="half" idx="1"/>
          </p:nvPr>
        </p:nvSpPr>
        <p:spPr>
          <a:xfrm>
            <a:off x="277927" y="1195294"/>
            <a:ext cx="11636146" cy="5182143"/>
          </a:xfrm>
        </p:spPr>
        <p:txBody>
          <a:bodyPr numCol="1">
            <a:noAutofit/>
          </a:bodyPr>
          <a:lstStyle/>
          <a:p>
            <a:pPr marL="0" indent="0">
              <a:buNone/>
            </a:pPr>
            <a:r>
              <a:rPr lang="en-US" sz="1400" b="1" dirty="0">
                <a:latin typeface="Merriweather" pitchFamily="2" charset="77"/>
              </a:rPr>
              <a:t>Current Tariff Exposure for Steel &amp; Pipe Coating:</a:t>
            </a:r>
            <a:endParaRPr lang="en-US" sz="1400" dirty="0">
              <a:latin typeface="Merriweather" pitchFamily="2" charset="77"/>
            </a:endParaRPr>
          </a:p>
          <a:p>
            <a:r>
              <a:rPr lang="en-US" sz="1400" b="1" dirty="0">
                <a:latin typeface="Merriweather" pitchFamily="2" charset="77"/>
              </a:rPr>
              <a:t>Steel Pipe &amp; Tube (Annex I-A):</a:t>
            </a:r>
            <a:r>
              <a:rPr lang="en-US" sz="1400" dirty="0">
                <a:latin typeface="Merriweather" pitchFamily="2" charset="77"/>
              </a:rPr>
              <a:t> As of April 6, 2026, imported steel pipe, tubing, and mill products face a 50% tariff on their full customs value under Section 232. This is the highest rate ever applied under the program. Chinese steel also faces stacking Section 301 duties. U.S. domestic steel production has increased in response, but specialty grades and large-diameter pipe remain import-dependent.</a:t>
            </a:r>
          </a:p>
          <a:p>
            <a:r>
              <a:rPr lang="en-US" sz="1400" b="1" dirty="0">
                <a:latin typeface="Merriweather" pitchFamily="2" charset="77"/>
              </a:rPr>
              <a:t>Pipe Coating Materials &amp; Equipment</a:t>
            </a:r>
            <a:r>
              <a:rPr lang="en-US" sz="1400" dirty="0">
                <a:latin typeface="Merriweather" pitchFamily="2" charset="77"/>
              </a:rPr>
              <a:t>: </a:t>
            </a:r>
          </a:p>
          <a:p>
            <a:pPr lvl="1">
              <a:spcBef>
                <a:spcPts val="1000"/>
              </a:spcBef>
            </a:pPr>
            <a:r>
              <a:rPr lang="en-US" sz="1400" dirty="0">
                <a:latin typeface="Merriweather" pitchFamily="2" charset="77"/>
              </a:rPr>
              <a:t>Coating resins (epoxy, polyethylene, polyurethane) face the 10% Section 122 global surcharge plus any applicable Section 301 duties.</a:t>
            </a:r>
          </a:p>
          <a:p>
            <a:pPr lvl="1">
              <a:spcBef>
                <a:spcPts val="1000"/>
              </a:spcBef>
            </a:pPr>
            <a:r>
              <a:rPr lang="en-US" sz="1400" dirty="0">
                <a:latin typeface="Merriweather" pitchFamily="2" charset="77"/>
              </a:rPr>
              <a:t>Steel coating equipment and machinery classified as derivatives may face 25% tariffs if steel/aluminum content exceeds 15% by weight. Annex III provides a temporary 15% combined cap on certain industrial equipment through Dec 31, 2027.</a:t>
            </a:r>
          </a:p>
          <a:p>
            <a:pPr lvl="1">
              <a:spcBef>
                <a:spcPts val="1000"/>
              </a:spcBef>
            </a:pPr>
            <a:r>
              <a:rPr lang="en-US" sz="1400" dirty="0">
                <a:latin typeface="Merriweather" pitchFamily="2" charset="77"/>
              </a:rPr>
              <a:t>Pipeline operators delaying or restructuring capital projects due to tariff cost uncertainty and energy price volatility from the Iran conflict.</a:t>
            </a:r>
          </a:p>
          <a:p>
            <a:pPr lvl="1">
              <a:spcBef>
                <a:spcPts val="1000"/>
              </a:spcBef>
            </a:pPr>
            <a:r>
              <a:rPr lang="en-US" sz="1400" dirty="0">
                <a:latin typeface="Merriweather" pitchFamily="2" charset="77"/>
              </a:rPr>
              <a:t>Steel imports declined as 50% tariffs took hold, while domestic mill utilization climbed. Pipe and tube producers are the primary beneficiaries of Section 232 protection.</a:t>
            </a:r>
          </a:p>
          <a:p>
            <a:pPr marL="0" indent="0">
              <a:buNone/>
            </a:pPr>
            <a:r>
              <a:rPr lang="en-US" sz="1400" b="1" dirty="0">
                <a:latin typeface="Merriweather" pitchFamily="2" charset="77"/>
              </a:rPr>
              <a:t>Industry Outlook for NAPCA Members:</a:t>
            </a:r>
            <a:endParaRPr lang="en-US" sz="1400" dirty="0">
              <a:latin typeface="Merriweather" pitchFamily="2" charset="77"/>
            </a:endParaRPr>
          </a:p>
          <a:p>
            <a:r>
              <a:rPr lang="en-US" sz="1400" dirty="0">
                <a:latin typeface="Merriweather" pitchFamily="2" charset="77"/>
              </a:rPr>
              <a:t>Domestic steel production benefits from 50% tariff wall, but rising energy costs from the Iran conflict are squeezing margins for producers and downstream users alike.</a:t>
            </a:r>
          </a:p>
          <a:p>
            <a:r>
              <a:rPr lang="en-US" sz="1400" dirty="0">
                <a:latin typeface="Merriweather" pitchFamily="2" charset="77"/>
              </a:rPr>
              <a:t>Oil and gas pipeline investment remains strong, but project timelines are extending due to cost uncertainty and permitting delays.</a:t>
            </a:r>
          </a:p>
        </p:txBody>
      </p:sp>
      <p:sp>
        <p:nvSpPr>
          <p:cNvPr id="4" name="Content Placeholder 3">
            <a:extLst>
              <a:ext uri="{FF2B5EF4-FFF2-40B4-BE49-F238E27FC236}">
                <a16:creationId xmlns:a16="http://schemas.microsoft.com/office/drawing/2014/main" id="{22045537-317C-7B5A-219D-D3706A1E9324}"/>
              </a:ext>
            </a:extLst>
          </p:cNvPr>
          <p:cNvSpPr>
            <a:spLocks noGrp="1"/>
          </p:cNvSpPr>
          <p:nvPr>
            <p:ph sz="half" idx="2"/>
          </p:nvPr>
        </p:nvSpPr>
        <p:spPr>
          <a:xfrm>
            <a:off x="12954000" y="11042073"/>
            <a:ext cx="55418" cy="166254"/>
          </a:xfrm>
        </p:spPr>
        <p:txBody>
          <a:bodyPr>
            <a:normAutofit fontScale="25000" lnSpcReduction="20000"/>
          </a:bodyPr>
          <a:lstStyle/>
          <a:p>
            <a:pPr marL="0" indent="0">
              <a:lnSpc>
                <a:spcPct val="140000"/>
              </a:lnSpc>
              <a:buNone/>
            </a:pPr>
            <a:endParaRPr lang="en-US" sz="1600" b="1" dirty="0">
              <a:latin typeface="Merriweather" pitchFamily="2" charset="77"/>
            </a:endParaRPr>
          </a:p>
        </p:txBody>
      </p:sp>
      <p:sp>
        <p:nvSpPr>
          <p:cNvPr id="5" name="Slide Number Placeholder 4">
            <a:extLst>
              <a:ext uri="{FF2B5EF4-FFF2-40B4-BE49-F238E27FC236}">
                <a16:creationId xmlns:a16="http://schemas.microsoft.com/office/drawing/2014/main" id="{CD77323D-E7A2-21B2-C167-3F1104855D7D}"/>
              </a:ext>
            </a:extLst>
          </p:cNvPr>
          <p:cNvSpPr>
            <a:spLocks noGrp="1"/>
          </p:cNvSpPr>
          <p:nvPr>
            <p:ph type="sldNum" sz="quarter" idx="12"/>
          </p:nvPr>
        </p:nvSpPr>
        <p:spPr/>
        <p:txBody>
          <a:bodyPr/>
          <a:lstStyle/>
          <a:p>
            <a:fld id="{A21DC766-8B8D-4A06-A897-8B1CE58E13BD}" type="slidenum">
              <a:rPr lang="en-US" smtClean="0"/>
              <a:t>15</a:t>
            </a:fld>
            <a:endParaRPr lang="en-US"/>
          </a:p>
        </p:txBody>
      </p:sp>
      <p:sp>
        <p:nvSpPr>
          <p:cNvPr id="6" name="Title 1">
            <a:extLst>
              <a:ext uri="{FF2B5EF4-FFF2-40B4-BE49-F238E27FC236}">
                <a16:creationId xmlns:a16="http://schemas.microsoft.com/office/drawing/2014/main" id="{F89D3B96-96CD-CB15-5F74-71E3F66F169F}"/>
              </a:ext>
            </a:extLst>
          </p:cNvPr>
          <p:cNvSpPr txBox="1">
            <a:spLocks/>
          </p:cNvSpPr>
          <p:nvPr/>
        </p:nvSpPr>
        <p:spPr>
          <a:xfrm>
            <a:off x="6172200" y="267760"/>
            <a:ext cx="5181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erriweather" panose="02000000000000000000" pitchFamily="2" charset="0"/>
                <a:ea typeface="+mj-ea"/>
                <a:cs typeface="Merriweather" panose="02000000000000000000" pitchFamily="2" charset="0"/>
              </a:defRPr>
            </a:lvl1pPr>
          </a:lstStyle>
          <a:p>
            <a:pPr algn="ctr"/>
            <a:endParaRPr lang="en-US" b="1" dirty="0"/>
          </a:p>
        </p:txBody>
      </p:sp>
    </p:spTree>
    <p:extLst>
      <p:ext uri="{BB962C8B-B14F-4D97-AF65-F5344CB8AC3E}">
        <p14:creationId xmlns:p14="http://schemas.microsoft.com/office/powerpoint/2010/main" val="2929696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FF98B-4160-E90B-81B8-9D6C37EC8E4D}"/>
              </a:ext>
            </a:extLst>
          </p:cNvPr>
          <p:cNvSpPr>
            <a:spLocks noGrp="1"/>
          </p:cNvSpPr>
          <p:nvPr>
            <p:ph type="title"/>
          </p:nvPr>
        </p:nvSpPr>
        <p:spPr>
          <a:xfrm>
            <a:off x="838200" y="-65741"/>
            <a:ext cx="10515600" cy="1173871"/>
          </a:xfrm>
        </p:spPr>
        <p:txBody>
          <a:bodyPr/>
          <a:lstStyle/>
          <a:p>
            <a:pPr algn="ctr"/>
            <a:r>
              <a:rPr lang="en-US" b="1" dirty="0"/>
              <a:t>What Comes Next: The Next 6 Months</a:t>
            </a:r>
          </a:p>
        </p:txBody>
      </p:sp>
      <p:sp>
        <p:nvSpPr>
          <p:cNvPr id="3" name="Content Placeholder 2">
            <a:extLst>
              <a:ext uri="{FF2B5EF4-FFF2-40B4-BE49-F238E27FC236}">
                <a16:creationId xmlns:a16="http://schemas.microsoft.com/office/drawing/2014/main" id="{0207ED8C-E0CB-5FBE-FF3D-36F4A2AF163D}"/>
              </a:ext>
            </a:extLst>
          </p:cNvPr>
          <p:cNvSpPr>
            <a:spLocks noGrp="1"/>
          </p:cNvSpPr>
          <p:nvPr>
            <p:ph idx="1"/>
          </p:nvPr>
        </p:nvSpPr>
        <p:spPr>
          <a:xfrm>
            <a:off x="796365" y="764989"/>
            <a:ext cx="10515600" cy="5346234"/>
          </a:xfrm>
        </p:spPr>
        <p:txBody>
          <a:bodyPr numCol="2">
            <a:normAutofit fontScale="92500"/>
          </a:bodyPr>
          <a:lstStyle/>
          <a:p>
            <a:pPr>
              <a:lnSpc>
                <a:spcPct val="120000"/>
              </a:lnSpc>
            </a:pPr>
            <a:r>
              <a:rPr lang="en-US" sz="1500" b="1" dirty="0">
                <a:latin typeface="Merriweather" pitchFamily="2" charset="77"/>
              </a:rPr>
              <a:t>Section 122 Expiration (July 24): </a:t>
            </a:r>
            <a:r>
              <a:rPr lang="en-US" sz="1500" dirty="0">
                <a:latin typeface="Merriweather" pitchFamily="2" charset="77"/>
              </a:rPr>
              <a:t>The 10% global surcharge expires in mid-July. Congress is unlikely to extend. The administration is racing to build Section 301 cases as a permanent replacement. Expect significant trade policy turbulence around this deadline.</a:t>
            </a:r>
            <a:endParaRPr lang="en-US" sz="1500" b="1" dirty="0">
              <a:latin typeface="Merriweather" pitchFamily="2" charset="77"/>
            </a:endParaRPr>
          </a:p>
          <a:p>
            <a:pPr>
              <a:lnSpc>
                <a:spcPct val="120000"/>
              </a:lnSpc>
            </a:pPr>
            <a:r>
              <a:rPr lang="en-US" sz="1500" b="1" dirty="0">
                <a:latin typeface="Merriweather" pitchFamily="2" charset="77"/>
              </a:rPr>
              <a:t>Section 301 Tariffs Incoming: </a:t>
            </a:r>
            <a:r>
              <a:rPr lang="en-US" sz="1500" dirty="0">
                <a:latin typeface="Merriweather" pitchFamily="2" charset="77"/>
              </a:rPr>
              <a:t>The USTR's sweeping investigations into 16 economies for excess manufacturing capacity and 60 economies for forced labor could yield new tariffs as early as late summer 2026. Public hearings begin May 5. These tariffs have no cap and no time limit.</a:t>
            </a:r>
          </a:p>
          <a:p>
            <a:pPr>
              <a:lnSpc>
                <a:spcPct val="120000"/>
              </a:lnSpc>
            </a:pPr>
            <a:r>
              <a:rPr lang="en-US" sz="1500" b="1" dirty="0">
                <a:latin typeface="Merriweather" pitchFamily="2" charset="77"/>
              </a:rPr>
              <a:t>IEEPA Refund Fight:</a:t>
            </a:r>
            <a:r>
              <a:rPr lang="en-US" sz="1500" dirty="0">
                <a:latin typeface="Merriweather" pitchFamily="2" charset="77"/>
              </a:rPr>
              <a:t> The $175 billion refund battle will intensify. CBP is building the CAPE system for automated refunds. Over 2,000 lawsuits pending at CIT. Companies should preserve all duty payment records.</a:t>
            </a:r>
          </a:p>
          <a:p>
            <a:pPr>
              <a:lnSpc>
                <a:spcPct val="120000"/>
              </a:lnSpc>
            </a:pPr>
            <a:r>
              <a:rPr lang="en-US" sz="1500" b="1" dirty="0">
                <a:latin typeface="Merriweather" pitchFamily="2" charset="77"/>
              </a:rPr>
              <a:t>Trade Deals Under Pressure:</a:t>
            </a:r>
            <a:r>
              <a:rPr lang="en-US" sz="1500" dirty="0">
                <a:latin typeface="Merriweather" pitchFamily="2" charset="77"/>
              </a:rPr>
              <a:t> Countries that negotiated deals under IEEPA tariff duress (EU, Japan, UK, South Korea, ASEAN nations) may slow-walk compliance now that leverage has shifted. The administration will use Section 301 and remaining tools to maintain pressure.</a:t>
            </a:r>
          </a:p>
          <a:p>
            <a:pPr>
              <a:lnSpc>
                <a:spcPct val="120000"/>
              </a:lnSpc>
            </a:pPr>
            <a:r>
              <a:rPr lang="en-US" sz="1500" b="1" dirty="0">
                <a:latin typeface="Merriweather" pitchFamily="2" charset="77"/>
              </a:rPr>
              <a:t>Steel &amp; Pipe Coating Outlook:</a:t>
            </a:r>
            <a:r>
              <a:rPr lang="en-US" sz="1500" dirty="0">
                <a:latin typeface="Merriweather" pitchFamily="2" charset="77"/>
              </a:rPr>
              <a:t> The April 2026 Section 232 overhaul cements 50% tariffs on steel pipe and tubing at full customs value. Domestic mills are the clear winners. For pipe coaters, higher steel costs and coating material tariffs compress margins. Watch for Iran conflict energy costs to compound these pressures.</a:t>
            </a:r>
          </a:p>
          <a:p>
            <a:pPr>
              <a:lnSpc>
                <a:spcPct val="120000"/>
              </a:lnSpc>
            </a:pPr>
            <a:r>
              <a:rPr lang="en-US" sz="1500" b="1" dirty="0">
                <a:latin typeface="Merriweather" pitchFamily="2" charset="77"/>
              </a:rPr>
              <a:t>USMCA &amp; Buy America:</a:t>
            </a:r>
            <a:r>
              <a:rPr lang="en-US" sz="1500" dirty="0">
                <a:latin typeface="Merriweather" pitchFamily="2" charset="77"/>
              </a:rPr>
              <a:t> The USMCA review process begins July 1, 2026. Rules of origin for steel could tighten further. Separately, Buy America/Buy American requirements in the Infrastructure Investment and Jobs Act and IRA continue to drive demand for domestically produced and coated pipe. </a:t>
            </a:r>
          </a:p>
          <a:p>
            <a:pPr>
              <a:lnSpc>
                <a:spcPct val="120000"/>
              </a:lnSpc>
            </a:pPr>
            <a:r>
              <a:rPr lang="en-US" sz="1500" b="1" dirty="0">
                <a:latin typeface="Merriweather" pitchFamily="2" charset="77"/>
              </a:rPr>
              <a:t>Section 232 Expansion Continues: </a:t>
            </a:r>
            <a:r>
              <a:rPr lang="en-US" sz="1500" dirty="0">
                <a:latin typeface="Merriweather" pitchFamily="2" charset="77"/>
              </a:rPr>
              <a:t>Even without IEEPA, Commerce Department investigations into semiconductors, pharmaceuticals, critical minerals, robotics, wind turbines, and medical equipment could yield new Section 232 tariffs at any time.</a:t>
            </a:r>
            <a:endParaRPr lang="en-US" sz="1500" b="1" dirty="0"/>
          </a:p>
        </p:txBody>
      </p:sp>
      <p:sp>
        <p:nvSpPr>
          <p:cNvPr id="4" name="Slide Number Placeholder 3">
            <a:extLst>
              <a:ext uri="{FF2B5EF4-FFF2-40B4-BE49-F238E27FC236}">
                <a16:creationId xmlns:a16="http://schemas.microsoft.com/office/drawing/2014/main" id="{1EF2EB9B-E0DC-CB26-23D9-78BD17570A41}"/>
              </a:ext>
            </a:extLst>
          </p:cNvPr>
          <p:cNvSpPr>
            <a:spLocks noGrp="1"/>
          </p:cNvSpPr>
          <p:nvPr>
            <p:ph type="sldNum" sz="quarter" idx="12"/>
          </p:nvPr>
        </p:nvSpPr>
        <p:spPr/>
        <p:txBody>
          <a:bodyPr/>
          <a:lstStyle/>
          <a:p>
            <a:fld id="{A21DC766-8B8D-4A06-A897-8B1CE58E13BD}" type="slidenum">
              <a:rPr lang="en-US" smtClean="0"/>
              <a:t>16</a:t>
            </a:fld>
            <a:endParaRPr lang="en-US"/>
          </a:p>
        </p:txBody>
      </p:sp>
    </p:spTree>
    <p:extLst>
      <p:ext uri="{BB962C8B-B14F-4D97-AF65-F5344CB8AC3E}">
        <p14:creationId xmlns:p14="http://schemas.microsoft.com/office/powerpoint/2010/main" val="11506079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87C2B8D-F8A9-BA87-D683-0E63780A050B}"/>
              </a:ext>
            </a:extLst>
          </p:cNvPr>
          <p:cNvSpPr txBox="1"/>
          <p:nvPr/>
        </p:nvSpPr>
        <p:spPr>
          <a:xfrm>
            <a:off x="2750127" y="702116"/>
            <a:ext cx="6691746" cy="923330"/>
          </a:xfrm>
          <a:prstGeom prst="rect">
            <a:avLst/>
          </a:prstGeom>
          <a:noFill/>
        </p:spPr>
        <p:txBody>
          <a:bodyPr wrap="square" rtlCol="0">
            <a:spAutoFit/>
          </a:bodyPr>
          <a:lstStyle/>
          <a:p>
            <a:pPr algn="ctr"/>
            <a:r>
              <a:rPr lang="en-US" sz="5400" b="1" dirty="0">
                <a:latin typeface="Merriweather" pitchFamily="2" charset="77"/>
              </a:rPr>
              <a:t>Thank You</a:t>
            </a:r>
          </a:p>
        </p:txBody>
      </p:sp>
      <p:sp>
        <p:nvSpPr>
          <p:cNvPr id="6" name="TextBox 5">
            <a:extLst>
              <a:ext uri="{FF2B5EF4-FFF2-40B4-BE49-F238E27FC236}">
                <a16:creationId xmlns:a16="http://schemas.microsoft.com/office/drawing/2014/main" id="{D5CB0ACD-C162-89DB-6964-428AE9D2EF3B}"/>
              </a:ext>
            </a:extLst>
          </p:cNvPr>
          <p:cNvSpPr txBox="1"/>
          <p:nvPr/>
        </p:nvSpPr>
        <p:spPr>
          <a:xfrm>
            <a:off x="3771485" y="4874589"/>
            <a:ext cx="4649030" cy="1142749"/>
          </a:xfrm>
          <a:prstGeom prst="rect">
            <a:avLst/>
          </a:prstGeom>
          <a:noFill/>
        </p:spPr>
        <p:txBody>
          <a:bodyPr wrap="none" rtlCol="0">
            <a:spAutoFit/>
          </a:bodyPr>
          <a:lstStyle/>
          <a:p>
            <a:pPr algn="ctr">
              <a:lnSpc>
                <a:spcPct val="130000"/>
              </a:lnSpc>
            </a:pPr>
            <a:r>
              <a:rPr lang="en-US" dirty="0">
                <a:latin typeface="Merriweather" pitchFamily="2" charset="77"/>
              </a:rPr>
              <a:t>Samir Kapadia</a:t>
            </a:r>
          </a:p>
          <a:p>
            <a:pPr algn="ctr">
              <a:lnSpc>
                <a:spcPct val="130000"/>
              </a:lnSpc>
            </a:pPr>
            <a:r>
              <a:rPr lang="en-US" dirty="0">
                <a:latin typeface="Merriweather" pitchFamily="2" charset="77"/>
              </a:rPr>
              <a:t>Managing Principal at The Vogel Group</a:t>
            </a:r>
          </a:p>
          <a:p>
            <a:pPr algn="ctr">
              <a:lnSpc>
                <a:spcPct val="130000"/>
              </a:lnSpc>
            </a:pPr>
            <a:r>
              <a:rPr lang="en-US" dirty="0">
                <a:latin typeface="Merriweather" pitchFamily="2" charset="77"/>
              </a:rPr>
              <a:t>2445 M St. NW, Washington, DC 20037</a:t>
            </a:r>
          </a:p>
        </p:txBody>
      </p:sp>
      <p:pic>
        <p:nvPicPr>
          <p:cNvPr id="3076" name="Picture 4">
            <a:extLst>
              <a:ext uri="{FF2B5EF4-FFF2-40B4-BE49-F238E27FC236}">
                <a16:creationId xmlns:a16="http://schemas.microsoft.com/office/drawing/2014/main" id="{CF49D31A-67EE-86A3-3BEE-34C3F60A2A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3808941" y="1720034"/>
            <a:ext cx="4574117" cy="2858823"/>
          </a:xfrm>
          <a:prstGeom prst="rect">
            <a:avLst/>
          </a:prstGeom>
          <a:noFill/>
          <a:ln w="19050">
            <a:solidFill>
              <a:srgbClr val="F98A37"/>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691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CBB176-F97D-A77A-6B30-B150EE68239D}"/>
              </a:ext>
            </a:extLst>
          </p:cNvPr>
          <p:cNvSpPr txBox="1"/>
          <p:nvPr/>
        </p:nvSpPr>
        <p:spPr>
          <a:xfrm>
            <a:off x="2119256" y="3012141"/>
            <a:ext cx="7336716" cy="2554545"/>
          </a:xfrm>
          <a:prstGeom prst="rect">
            <a:avLst/>
          </a:prstGeom>
          <a:noFill/>
        </p:spPr>
        <p:txBody>
          <a:bodyPr wrap="square" rtlCol="0">
            <a:spAutoFit/>
          </a:bodyPr>
          <a:lstStyle/>
          <a:p>
            <a:pPr algn="ctr"/>
            <a:r>
              <a:rPr lang="en-US" sz="2000" dirty="0">
                <a:solidFill>
                  <a:schemeClr val="bg1"/>
                </a:solidFill>
                <a:latin typeface="Merriweather" pitchFamily="2" charset="77"/>
              </a:rPr>
              <a:t>The Vogel Group is an international government affairs and consulting firm headquartered in Washington D.C serving startup  companies, corporations, associations, and asset managers around the world.   </a:t>
            </a:r>
          </a:p>
          <a:p>
            <a:pPr algn="ctr"/>
            <a:endParaRPr lang="en-US" sz="2000" dirty="0">
              <a:solidFill>
                <a:schemeClr val="bg1"/>
              </a:solidFill>
              <a:latin typeface="Merriweather" pitchFamily="2" charset="77"/>
            </a:endParaRPr>
          </a:p>
          <a:p>
            <a:pPr algn="ctr"/>
            <a:r>
              <a:rPr lang="en-US" sz="2000" dirty="0">
                <a:solidFill>
                  <a:schemeClr val="bg1"/>
                </a:solidFill>
                <a:latin typeface="Merriweather" pitchFamily="2" charset="77"/>
              </a:rPr>
              <a:t>Our firm provides strategic counsel and government affairs support in managing, responding to and capitalizing on government risk and opportunities.  </a:t>
            </a:r>
          </a:p>
        </p:txBody>
      </p:sp>
      <p:pic>
        <p:nvPicPr>
          <p:cNvPr id="4" name="Picture 3">
            <a:extLst>
              <a:ext uri="{FF2B5EF4-FFF2-40B4-BE49-F238E27FC236}">
                <a16:creationId xmlns:a16="http://schemas.microsoft.com/office/drawing/2014/main" id="{0B81AB99-0B47-7F1D-33A3-E1B70870318C}"/>
              </a:ext>
            </a:extLst>
          </p:cNvPr>
          <p:cNvPicPr>
            <a:picLocks noChangeAspect="1"/>
          </p:cNvPicPr>
          <p:nvPr/>
        </p:nvPicPr>
        <p:blipFill>
          <a:blip r:embed="rId2"/>
          <a:stretch>
            <a:fillRect/>
          </a:stretch>
        </p:blipFill>
        <p:spPr>
          <a:xfrm>
            <a:off x="3502616" y="745291"/>
            <a:ext cx="4573291" cy="2016821"/>
          </a:xfrm>
          <a:prstGeom prst="rect">
            <a:avLst/>
          </a:prstGeom>
        </p:spPr>
      </p:pic>
    </p:spTree>
    <p:extLst>
      <p:ext uri="{BB962C8B-B14F-4D97-AF65-F5344CB8AC3E}">
        <p14:creationId xmlns:p14="http://schemas.microsoft.com/office/powerpoint/2010/main" val="38118833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30275" y="1137695"/>
            <a:ext cx="1588770" cy="407670"/>
          </a:xfrm>
          <a:prstGeom prst="rect">
            <a:avLst/>
          </a:prstGeom>
        </p:spPr>
        <p:txBody>
          <a:bodyPr vert="horz" wrap="square" lIns="0" tIns="0" rIns="0" bIns="0" rtlCol="0">
            <a:spAutoFit/>
          </a:bodyPr>
          <a:lstStyle/>
          <a:p>
            <a:pPr>
              <a:lnSpc>
                <a:spcPts val="3020"/>
              </a:lnSpc>
            </a:pPr>
            <a:r>
              <a:rPr sz="2600" b="1" dirty="0">
                <a:solidFill>
                  <a:srgbClr val="EC7C30"/>
                </a:solidFill>
                <a:latin typeface="Calibri"/>
                <a:cs typeface="Calibri"/>
              </a:rPr>
              <a:t>Name,</a:t>
            </a:r>
            <a:r>
              <a:rPr sz="2600" b="1" spc="-85" dirty="0">
                <a:solidFill>
                  <a:srgbClr val="EC7C30"/>
                </a:solidFill>
                <a:latin typeface="Calibri"/>
                <a:cs typeface="Calibri"/>
              </a:rPr>
              <a:t> </a:t>
            </a:r>
            <a:r>
              <a:rPr sz="2600" b="1" spc="-20" dirty="0">
                <a:solidFill>
                  <a:srgbClr val="EC7C30"/>
                </a:solidFill>
                <a:latin typeface="Calibri"/>
                <a:cs typeface="Calibri"/>
              </a:rPr>
              <a:t>Title</a:t>
            </a:r>
            <a:endParaRPr sz="2600">
              <a:latin typeface="Calibri"/>
              <a:cs typeface="Calibri"/>
            </a:endParaRPr>
          </a:p>
        </p:txBody>
      </p:sp>
      <p:grpSp>
        <p:nvGrpSpPr>
          <p:cNvPr id="13" name="object 13"/>
          <p:cNvGrpSpPr/>
          <p:nvPr/>
        </p:nvGrpSpPr>
        <p:grpSpPr>
          <a:xfrm>
            <a:off x="884237" y="1065275"/>
            <a:ext cx="1917700" cy="488950"/>
            <a:chOff x="884237" y="1065275"/>
            <a:chExt cx="1917700" cy="488950"/>
          </a:xfrm>
        </p:grpSpPr>
        <p:sp>
          <p:nvSpPr>
            <p:cNvPr id="14" name="object 14"/>
            <p:cNvSpPr/>
            <p:nvPr/>
          </p:nvSpPr>
          <p:spPr>
            <a:xfrm>
              <a:off x="890587" y="1071625"/>
              <a:ext cx="1905000" cy="476250"/>
            </a:xfrm>
            <a:custGeom>
              <a:avLst/>
              <a:gdLst/>
              <a:ahLst/>
              <a:cxnLst/>
              <a:rect l="l" t="t" r="r" b="b"/>
              <a:pathLst>
                <a:path w="1905000" h="476250">
                  <a:moveTo>
                    <a:pt x="1905000" y="0"/>
                  </a:moveTo>
                  <a:lnTo>
                    <a:pt x="0" y="0"/>
                  </a:lnTo>
                  <a:lnTo>
                    <a:pt x="0" y="476250"/>
                  </a:lnTo>
                  <a:lnTo>
                    <a:pt x="1905000" y="476250"/>
                  </a:lnTo>
                  <a:lnTo>
                    <a:pt x="1905000" y="0"/>
                  </a:lnTo>
                  <a:close/>
                </a:path>
              </a:pathLst>
            </a:custGeom>
            <a:solidFill>
              <a:srgbClr val="FFFFFF"/>
            </a:solidFill>
          </p:spPr>
          <p:txBody>
            <a:bodyPr wrap="square" lIns="0" tIns="0" rIns="0" bIns="0" rtlCol="0"/>
            <a:lstStyle/>
            <a:p>
              <a:endParaRPr/>
            </a:p>
          </p:txBody>
        </p:sp>
        <p:sp>
          <p:nvSpPr>
            <p:cNvPr id="15" name="object 15"/>
            <p:cNvSpPr/>
            <p:nvPr/>
          </p:nvSpPr>
          <p:spPr>
            <a:xfrm>
              <a:off x="890587" y="1071625"/>
              <a:ext cx="1905000" cy="476250"/>
            </a:xfrm>
            <a:custGeom>
              <a:avLst/>
              <a:gdLst/>
              <a:ahLst/>
              <a:cxnLst/>
              <a:rect l="l" t="t" r="r" b="b"/>
              <a:pathLst>
                <a:path w="1905000" h="476250">
                  <a:moveTo>
                    <a:pt x="0" y="476250"/>
                  </a:moveTo>
                  <a:lnTo>
                    <a:pt x="1905000" y="476250"/>
                  </a:lnTo>
                  <a:lnTo>
                    <a:pt x="1905000" y="0"/>
                  </a:lnTo>
                  <a:lnTo>
                    <a:pt x="0" y="0"/>
                  </a:lnTo>
                  <a:lnTo>
                    <a:pt x="0" y="476250"/>
                  </a:lnTo>
                  <a:close/>
                </a:path>
              </a:pathLst>
            </a:custGeom>
            <a:ln w="12700">
              <a:solidFill>
                <a:srgbClr val="FFFFFF"/>
              </a:solidFill>
            </a:ln>
          </p:spPr>
          <p:txBody>
            <a:bodyPr wrap="square" lIns="0" tIns="0" rIns="0" bIns="0" rtlCol="0"/>
            <a:lstStyle/>
            <a:p>
              <a:endParaRPr/>
            </a:p>
          </p:txBody>
        </p:sp>
      </p:grpSp>
      <p:sp>
        <p:nvSpPr>
          <p:cNvPr id="16" name="object 16"/>
          <p:cNvSpPr txBox="1">
            <a:spLocks noGrp="1"/>
          </p:cNvSpPr>
          <p:nvPr>
            <p:ph type="title"/>
          </p:nvPr>
        </p:nvSpPr>
        <p:spPr>
          <a:xfrm>
            <a:off x="680719" y="778166"/>
            <a:ext cx="5710556" cy="575310"/>
          </a:xfrm>
          <a:prstGeom prst="rect">
            <a:avLst/>
          </a:prstGeom>
        </p:spPr>
        <p:txBody>
          <a:bodyPr vert="horz" wrap="square" lIns="0" tIns="13335" rIns="0" bIns="0" rtlCol="0">
            <a:spAutoFit/>
          </a:bodyPr>
          <a:lstStyle/>
          <a:p>
            <a:pPr marL="12700">
              <a:lnSpc>
                <a:spcPct val="100000"/>
              </a:lnSpc>
              <a:spcBef>
                <a:spcPts val="105"/>
              </a:spcBef>
            </a:pPr>
            <a:r>
              <a:rPr lang="en-US" b="1" dirty="0"/>
              <a:t>Samir Kapadia</a:t>
            </a:r>
            <a:endParaRPr b="1" dirty="0"/>
          </a:p>
        </p:txBody>
      </p:sp>
      <p:sp>
        <p:nvSpPr>
          <p:cNvPr id="18" name="object 18"/>
          <p:cNvSpPr txBox="1">
            <a:spLocks noGrp="1"/>
          </p:cNvSpPr>
          <p:nvPr>
            <p:ph type="sldNum" sz="quarter" idx="7"/>
          </p:nvPr>
        </p:nvSpPr>
        <p:spPr>
          <a:xfrm>
            <a:off x="11072876" y="6436893"/>
            <a:ext cx="253365" cy="217170"/>
          </a:xfrm>
          <a:prstGeom prst="rect">
            <a:avLst/>
          </a:prstGeom>
        </p:spPr>
        <p:txBody>
          <a:bodyPr vert="horz" wrap="square" lIns="0" tIns="0" rIns="0" bIns="0" rtlCol="0">
            <a:spAutoFit/>
          </a:bodyPr>
          <a:lstStyle>
            <a:defPPr>
              <a:defRPr kern="0"/>
            </a:defPPr>
            <a:lvl1pPr>
              <a:defRPr sz="1200" b="0" i="0">
                <a:solidFill>
                  <a:srgbClr val="888888"/>
                </a:solidFill>
                <a:latin typeface="Cambria"/>
                <a:cs typeface="Cambria"/>
              </a:defRPr>
            </a:lvl1pPr>
          </a:lstStyle>
          <a:p>
            <a:pPr marL="104775">
              <a:lnSpc>
                <a:spcPct val="100000"/>
              </a:lnSpc>
              <a:spcBef>
                <a:spcPts val="80"/>
              </a:spcBef>
            </a:pPr>
            <a:fld id="{81D60167-4931-47E6-BA6A-407CBD079E47}" type="slidenum">
              <a:rPr lang="en-US" b="1" spc="-50" smtClean="0">
                <a:solidFill>
                  <a:srgbClr val="0E1B30"/>
                </a:solidFill>
              </a:rPr>
              <a:pPr marL="104775">
                <a:lnSpc>
                  <a:spcPct val="100000"/>
                </a:lnSpc>
                <a:spcBef>
                  <a:spcPts val="80"/>
                </a:spcBef>
              </a:pPr>
              <a:t>3</a:t>
            </a:fld>
            <a:endParaRPr b="1" spc="-50" dirty="0">
              <a:solidFill>
                <a:srgbClr val="0E1B30"/>
              </a:solidFill>
              <a:latin typeface="Cambria"/>
              <a:cs typeface="Cambria"/>
            </a:endParaRPr>
          </a:p>
        </p:txBody>
      </p:sp>
      <p:sp>
        <p:nvSpPr>
          <p:cNvPr id="17" name="object 17"/>
          <p:cNvSpPr txBox="1"/>
          <p:nvPr/>
        </p:nvSpPr>
        <p:spPr>
          <a:xfrm>
            <a:off x="680719" y="1335352"/>
            <a:ext cx="5710556" cy="4540345"/>
          </a:xfrm>
          <a:prstGeom prst="rect">
            <a:avLst/>
          </a:prstGeom>
        </p:spPr>
        <p:txBody>
          <a:bodyPr vert="horz" wrap="square" lIns="0" tIns="15875" rIns="0" bIns="0" rtlCol="0">
            <a:spAutoFit/>
          </a:bodyPr>
          <a:lstStyle/>
          <a:p>
            <a:pPr marL="12700">
              <a:lnSpc>
                <a:spcPct val="100000"/>
              </a:lnSpc>
              <a:spcBef>
                <a:spcPts val="125"/>
              </a:spcBef>
            </a:pPr>
            <a:r>
              <a:rPr lang="en-US" sz="1400" b="1" dirty="0">
                <a:solidFill>
                  <a:srgbClr val="EC7C30"/>
                </a:solidFill>
                <a:latin typeface="Merriweather" pitchFamily="2" charset="77"/>
                <a:cs typeface="Cambria"/>
              </a:rPr>
              <a:t>Managing Principal</a:t>
            </a:r>
            <a:endParaRPr sz="1400" dirty="0">
              <a:latin typeface="Merriweather" pitchFamily="2" charset="77"/>
              <a:cs typeface="Cambria"/>
            </a:endParaRPr>
          </a:p>
          <a:p>
            <a:endParaRPr lang="en-US" sz="1400" dirty="0">
              <a:latin typeface="Cambria" panose="02040503050406030204" pitchFamily="18" charset="0"/>
              <a:cs typeface="Cambay Devanagari" pitchFamily="2" charset="77"/>
            </a:endParaRPr>
          </a:p>
          <a:p>
            <a:r>
              <a:rPr lang="en-US" sz="1400" dirty="0"/>
              <a:t>Having spent over a decade in policymaking and consulting in Washington, D.C., New York, and Mumbai, Samir helps some of the largest companies in the world understand how Washington can create risk or drive business growth. With a bipartisan background, his previous policy experience includes serving in the offices of Senator Mark Warner (D-VA) and Congressman Frank Wolf (R-VA). Samir has been named a Top Lobbyist by The Hill in 2023, 2024, and 2025. In 2025, Samir was also named as one of Washington, DC’s 500 Most Influential, recognizing his work in trade policy, by Washingtonian Magazine.</a:t>
            </a:r>
            <a:endParaRPr lang="en-US" sz="1400" dirty="0">
              <a:latin typeface="Cambria" panose="02040503050406030204" pitchFamily="18" charset="0"/>
              <a:cs typeface="Cambay Devanagari" pitchFamily="2" charset="77"/>
            </a:endParaRPr>
          </a:p>
          <a:p>
            <a:endParaRPr lang="en-US" sz="1400" dirty="0"/>
          </a:p>
          <a:p>
            <a:r>
              <a:rPr lang="en-US" sz="1400" dirty="0"/>
              <a:t>Samir leads the Vogel Group’s trade practice, advising clients on tariffs and supply chain strategy. Samir is a frequent speaker on trade-related matters and regularly appears on FOX News, FOX Business, CNBC, The Wall Street Journal, The New York Times, Reuters, The Washington Post, POLITICO, CBS News, S&amp;P Global, </a:t>
            </a:r>
            <a:r>
              <a:rPr lang="en-US" sz="1400" dirty="0" err="1"/>
              <a:t>Fastmarkets</a:t>
            </a:r>
            <a:r>
              <a:rPr lang="en-US" sz="1400" dirty="0"/>
              <a:t> AMM, and other media outlets. Samir is also recognized as an expert on issues related to metals, mining, and energy industries, having worked on domestic manufacturing, trade, workforce, and permitting issues for both international and domestic clients. He has worked on hundreds of Section 232, 301, 201, and IEEPA cases on behalf of some of the largest manufacturers in the world.</a:t>
            </a:r>
            <a:endParaRPr lang="en-US" sz="1400" dirty="0">
              <a:latin typeface="Cambria" panose="02040503050406030204" pitchFamily="18" charset="0"/>
              <a:cs typeface="Cambay Devanagari" pitchFamily="2" charset="77"/>
            </a:endParaRPr>
          </a:p>
        </p:txBody>
      </p:sp>
      <p:sp>
        <p:nvSpPr>
          <p:cNvPr id="19" name="Slide Number Placeholder 3">
            <a:extLst>
              <a:ext uri="{FF2B5EF4-FFF2-40B4-BE49-F238E27FC236}">
                <a16:creationId xmlns:a16="http://schemas.microsoft.com/office/drawing/2014/main" id="{FBDFE64B-9797-6037-2B01-3A9D9851E170}"/>
              </a:ext>
            </a:extLst>
          </p:cNvPr>
          <p:cNvSpPr>
            <a:spLocks noGrp="1"/>
          </p:cNvSpPr>
          <p:nvPr>
            <p:ph type="sldNum" sz="quarter" idx="12"/>
          </p:nvPr>
        </p:nvSpPr>
        <p:spPr>
          <a:xfrm>
            <a:off x="8610600" y="6356350"/>
            <a:ext cx="2743200" cy="365125"/>
          </a:xfrm>
        </p:spPr>
        <p:txBody>
          <a:bodyPr/>
          <a:lstStyle/>
          <a:p>
            <a:fld id="{A21DC766-8B8D-4A06-A897-8B1CE58E13BD}" type="slidenum">
              <a:rPr lang="en-US" smtClean="0"/>
              <a:t>3</a:t>
            </a:fld>
            <a:endParaRPr lang="en-US" dirty="0"/>
          </a:p>
        </p:txBody>
      </p:sp>
      <p:pic>
        <p:nvPicPr>
          <p:cNvPr id="1026" name="Picture 2">
            <a:extLst>
              <a:ext uri="{FF2B5EF4-FFF2-40B4-BE49-F238E27FC236}">
                <a16:creationId xmlns:a16="http://schemas.microsoft.com/office/drawing/2014/main" id="{37682891-6DE4-7E39-1C2D-F2FF596ABF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1143" y="1545365"/>
            <a:ext cx="5413376" cy="3609474"/>
          </a:xfrm>
          <a:prstGeom prst="rect">
            <a:avLst/>
          </a:prstGeom>
          <a:noFill/>
          <a:ln>
            <a:solidFill>
              <a:srgbClr val="F98A37"/>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B2B12E5-D4EB-8294-C5E7-5D89290D6D78}"/>
              </a:ext>
            </a:extLst>
          </p:cNvPr>
          <p:cNvSpPr>
            <a:spLocks noGrp="1"/>
          </p:cNvSpPr>
          <p:nvPr>
            <p:ph type="subTitle" idx="1"/>
          </p:nvPr>
        </p:nvSpPr>
        <p:spPr>
          <a:xfrm>
            <a:off x="1937800" y="1230213"/>
            <a:ext cx="8907831" cy="4498411"/>
          </a:xfrm>
        </p:spPr>
        <p:txBody>
          <a:bodyPr>
            <a:normAutofit/>
          </a:bodyPr>
          <a:lstStyle/>
          <a:p>
            <a:pPr marL="342900" indent="-342900" algn="l">
              <a:buFont typeface="Arial" panose="020B0604020202020204" pitchFamily="34" charset="0"/>
              <a:buChar char="•"/>
            </a:pPr>
            <a:endParaRPr lang="en-US" sz="1400" dirty="0">
              <a:latin typeface="Merriweather" pitchFamily="2" charset="77"/>
            </a:endParaRPr>
          </a:p>
          <a:p>
            <a:pPr marL="342900" indent="-342900" algn="l">
              <a:buFont typeface="Arial" panose="020B0604020202020204" pitchFamily="34" charset="0"/>
              <a:buChar char="•"/>
            </a:pPr>
            <a:r>
              <a:rPr lang="en-US" sz="1400" dirty="0">
                <a:latin typeface="Merriweather" pitchFamily="2" charset="77"/>
              </a:rPr>
              <a:t>Trump 2.0 Trade Architecture</a:t>
            </a:r>
          </a:p>
          <a:p>
            <a:pPr marL="342900" indent="-342900" algn="l">
              <a:buFont typeface="Arial" panose="020B0604020202020204" pitchFamily="34" charset="0"/>
              <a:buChar char="•"/>
            </a:pPr>
            <a:r>
              <a:rPr lang="en-US" sz="1400" dirty="0">
                <a:latin typeface="Merriweather" pitchFamily="2" charset="77"/>
              </a:rPr>
              <a:t>The Strategic Rationale Behind Trump’s Trade Revolution</a:t>
            </a:r>
          </a:p>
          <a:p>
            <a:pPr marL="342900" indent="-342900" algn="l">
              <a:buFont typeface="Arial" panose="020B0604020202020204" pitchFamily="34" charset="0"/>
              <a:buChar char="•"/>
            </a:pPr>
            <a:r>
              <a:rPr lang="en-US" sz="1400" dirty="0">
                <a:latin typeface="Merriweather" pitchFamily="2" charset="77"/>
              </a:rPr>
              <a:t>Liberation Day to IEEPA’s Fall: The Tariff Timeline</a:t>
            </a:r>
          </a:p>
          <a:p>
            <a:pPr marL="342900" indent="-342900" algn="l">
              <a:buFont typeface="Arial" panose="020B0604020202020204" pitchFamily="34" charset="0"/>
              <a:buChar char="•"/>
            </a:pPr>
            <a:r>
              <a:rPr lang="en-US" sz="1400" dirty="0">
                <a:latin typeface="Merriweather" pitchFamily="2" charset="77"/>
              </a:rPr>
              <a:t>Legal Landscape: IEEPA Struck Down, New Battles Ahead</a:t>
            </a:r>
          </a:p>
          <a:p>
            <a:pPr marL="342900" indent="-342900" algn="l">
              <a:buFont typeface="Arial" panose="020B0604020202020204" pitchFamily="34" charset="0"/>
              <a:buChar char="•"/>
            </a:pPr>
            <a:r>
              <a:rPr lang="en-US" sz="1400" dirty="0">
                <a:latin typeface="Merriweather" pitchFamily="2" charset="77"/>
              </a:rPr>
              <a:t>Iran War &amp; Impact on Global Trade</a:t>
            </a:r>
          </a:p>
          <a:p>
            <a:pPr marL="342900" indent="-342900" algn="l">
              <a:buFont typeface="Arial" panose="020B0604020202020204" pitchFamily="34" charset="0"/>
              <a:buChar char="•"/>
            </a:pPr>
            <a:r>
              <a:rPr lang="en-US" sz="1400" dirty="0">
                <a:latin typeface="Merriweather" pitchFamily="2" charset="77"/>
              </a:rPr>
              <a:t>The Post-IEEPA Legal Landscape: Section 122, 301, and Beyond</a:t>
            </a:r>
          </a:p>
          <a:p>
            <a:pPr marL="342900" indent="-342900" algn="l">
              <a:buFont typeface="Arial" panose="020B0604020202020204" pitchFamily="34" charset="0"/>
              <a:buChar char="•"/>
            </a:pPr>
            <a:r>
              <a:rPr lang="en-US" sz="1400" dirty="0">
                <a:latin typeface="Merriweather" pitchFamily="2" charset="77"/>
              </a:rPr>
              <a:t>Section 232: The Steel Industry’s Centerpiece</a:t>
            </a:r>
          </a:p>
          <a:p>
            <a:pPr marL="342900" indent="-342900" algn="l">
              <a:buFont typeface="Arial" panose="020B0604020202020204" pitchFamily="34" charset="0"/>
              <a:buChar char="•"/>
            </a:pPr>
            <a:r>
              <a:rPr lang="en-US" sz="1400" dirty="0">
                <a:latin typeface="Merriweather" pitchFamily="2" charset="77"/>
              </a:rPr>
              <a:t>Trump 2.0 Trade Deals - Status After the IEEPA Ruling</a:t>
            </a:r>
          </a:p>
          <a:p>
            <a:pPr marL="342900" indent="-342900" algn="l">
              <a:buFont typeface="Arial" panose="020B0604020202020204" pitchFamily="34" charset="0"/>
              <a:buChar char="•"/>
            </a:pPr>
            <a:r>
              <a:rPr lang="en-US" sz="1400" dirty="0">
                <a:latin typeface="Merriweather" pitchFamily="2" charset="77"/>
              </a:rPr>
              <a:t>U.S.-China Strategic Dance: From Escalation to Negotiation</a:t>
            </a:r>
          </a:p>
          <a:p>
            <a:pPr marL="342900" indent="-342900" algn="l">
              <a:buFont typeface="Arial" panose="020B0604020202020204" pitchFamily="34" charset="0"/>
              <a:buChar char="•"/>
            </a:pPr>
            <a:r>
              <a:rPr lang="en-US" sz="1400" dirty="0">
                <a:latin typeface="Merriweather" pitchFamily="2" charset="77"/>
              </a:rPr>
              <a:t>Impact on Steel &amp; Pipe Coating</a:t>
            </a:r>
          </a:p>
          <a:p>
            <a:pPr marL="342900" indent="-342900" algn="l">
              <a:buFont typeface="Arial" panose="020B0604020202020204" pitchFamily="34" charset="0"/>
              <a:buChar char="•"/>
            </a:pPr>
            <a:r>
              <a:rPr lang="en-US" sz="1400" dirty="0">
                <a:latin typeface="Merriweather" pitchFamily="2" charset="77"/>
              </a:rPr>
              <a:t>What Comes Next: The Next 6 Months</a:t>
            </a:r>
          </a:p>
          <a:p>
            <a:pPr algn="l"/>
            <a:endParaRPr lang="en-US" sz="1400" dirty="0">
              <a:latin typeface="Merriweather" pitchFamily="2" charset="77"/>
            </a:endParaRPr>
          </a:p>
          <a:p>
            <a:pPr marL="342900" indent="-342900" algn="l">
              <a:buFont typeface="Arial" panose="020B0604020202020204" pitchFamily="34" charset="0"/>
              <a:buChar char="•"/>
            </a:pPr>
            <a:endParaRPr lang="en-US" sz="1400" dirty="0">
              <a:latin typeface="Merriweather" pitchFamily="2" charset="77"/>
            </a:endParaRPr>
          </a:p>
          <a:p>
            <a:pPr marL="342900" indent="-342900" algn="l">
              <a:buFont typeface="Arial" panose="020B0604020202020204" pitchFamily="34" charset="0"/>
              <a:buChar char="•"/>
            </a:pPr>
            <a:endParaRPr lang="en-US" sz="1400" dirty="0">
              <a:latin typeface="Merriweather" pitchFamily="2" charset="77"/>
            </a:endParaRPr>
          </a:p>
          <a:p>
            <a:pPr marL="342900" indent="-342900" algn="l">
              <a:buFont typeface="Arial" panose="020B0604020202020204" pitchFamily="34" charset="0"/>
              <a:buChar char="•"/>
            </a:pPr>
            <a:endParaRPr lang="en-US" sz="1400" dirty="0">
              <a:latin typeface="Merriweather" pitchFamily="2" charset="77"/>
            </a:endParaRPr>
          </a:p>
          <a:p>
            <a:pPr marL="342900" indent="-342900" algn="l">
              <a:buFont typeface="Arial" panose="020B0604020202020204" pitchFamily="34" charset="0"/>
              <a:buChar char="•"/>
            </a:pPr>
            <a:endParaRPr lang="en-US" sz="1400" dirty="0">
              <a:latin typeface="Merriweather" pitchFamily="2" charset="77"/>
            </a:endParaRPr>
          </a:p>
        </p:txBody>
      </p:sp>
      <p:sp>
        <p:nvSpPr>
          <p:cNvPr id="4" name="TextBox 3">
            <a:extLst>
              <a:ext uri="{FF2B5EF4-FFF2-40B4-BE49-F238E27FC236}">
                <a16:creationId xmlns:a16="http://schemas.microsoft.com/office/drawing/2014/main" id="{7712EF96-661A-B0E6-4E50-3CD3B6CF7D47}"/>
              </a:ext>
            </a:extLst>
          </p:cNvPr>
          <p:cNvSpPr txBox="1"/>
          <p:nvPr/>
        </p:nvSpPr>
        <p:spPr>
          <a:xfrm>
            <a:off x="2745217" y="421490"/>
            <a:ext cx="7292996" cy="707886"/>
          </a:xfrm>
          <a:prstGeom prst="rect">
            <a:avLst/>
          </a:prstGeom>
          <a:noFill/>
        </p:spPr>
        <p:txBody>
          <a:bodyPr wrap="square" rtlCol="0">
            <a:spAutoFit/>
          </a:bodyPr>
          <a:lstStyle/>
          <a:p>
            <a:pPr algn="ctr"/>
            <a:r>
              <a:rPr lang="en-US" sz="4000" dirty="0">
                <a:solidFill>
                  <a:schemeClr val="bg1"/>
                </a:solidFill>
                <a:latin typeface="Merriweather" pitchFamily="2" charset="77"/>
              </a:rPr>
              <a:t>Agenda</a:t>
            </a:r>
          </a:p>
        </p:txBody>
      </p:sp>
    </p:spTree>
    <p:extLst>
      <p:ext uri="{BB962C8B-B14F-4D97-AF65-F5344CB8AC3E}">
        <p14:creationId xmlns:p14="http://schemas.microsoft.com/office/powerpoint/2010/main" val="4080989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E763E-B2B9-5253-1492-E755EC0AB1EC}"/>
              </a:ext>
            </a:extLst>
          </p:cNvPr>
          <p:cNvSpPr>
            <a:spLocks noGrp="1"/>
          </p:cNvSpPr>
          <p:nvPr>
            <p:ph type="title"/>
          </p:nvPr>
        </p:nvSpPr>
        <p:spPr>
          <a:xfrm>
            <a:off x="838200" y="136525"/>
            <a:ext cx="10515600" cy="1060904"/>
          </a:xfrm>
        </p:spPr>
        <p:txBody>
          <a:bodyPr>
            <a:normAutofit/>
          </a:bodyPr>
          <a:lstStyle/>
          <a:p>
            <a:pPr algn="ctr"/>
            <a:r>
              <a:rPr lang="en-US" b="1" dirty="0"/>
              <a:t>Trump 2.0 Trade Architecture</a:t>
            </a:r>
          </a:p>
        </p:txBody>
      </p:sp>
      <p:sp>
        <p:nvSpPr>
          <p:cNvPr id="4" name="Slide Number Placeholder 3">
            <a:extLst>
              <a:ext uri="{FF2B5EF4-FFF2-40B4-BE49-F238E27FC236}">
                <a16:creationId xmlns:a16="http://schemas.microsoft.com/office/drawing/2014/main" id="{ACA95B9F-C672-6F93-F1BC-D8A674A9F044}"/>
              </a:ext>
            </a:extLst>
          </p:cNvPr>
          <p:cNvSpPr>
            <a:spLocks noGrp="1"/>
          </p:cNvSpPr>
          <p:nvPr>
            <p:ph type="sldNum" sz="quarter" idx="12"/>
          </p:nvPr>
        </p:nvSpPr>
        <p:spPr/>
        <p:txBody>
          <a:bodyPr/>
          <a:lstStyle/>
          <a:p>
            <a:fld id="{A21DC766-8B8D-4A06-A897-8B1CE58E13BD}" type="slidenum">
              <a:rPr lang="en-US" smtClean="0"/>
              <a:t>5</a:t>
            </a:fld>
            <a:endParaRPr lang="en-US"/>
          </a:p>
        </p:txBody>
      </p:sp>
      <p:sp>
        <p:nvSpPr>
          <p:cNvPr id="26" name="Content Placeholder 22">
            <a:extLst>
              <a:ext uri="{FF2B5EF4-FFF2-40B4-BE49-F238E27FC236}">
                <a16:creationId xmlns:a16="http://schemas.microsoft.com/office/drawing/2014/main" id="{5ADF8C2C-FFC6-1834-BBD6-293D85A8CF80}"/>
              </a:ext>
            </a:extLst>
          </p:cNvPr>
          <p:cNvSpPr txBox="1">
            <a:spLocks/>
          </p:cNvSpPr>
          <p:nvPr/>
        </p:nvSpPr>
        <p:spPr>
          <a:xfrm>
            <a:off x="248432" y="1433772"/>
            <a:ext cx="8619157" cy="6160480"/>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Clr>
                <a:srgbClr val="F58938"/>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58938"/>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58938"/>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58938"/>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58938"/>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200" b="1" dirty="0">
                <a:latin typeface="Merriweather" pitchFamily="2" charset="77"/>
              </a:rPr>
              <a:t>The Campaign Promise to Reality:</a:t>
            </a:r>
            <a:r>
              <a:rPr lang="en-US" sz="1200" dirty="0">
                <a:latin typeface="Merriweather" pitchFamily="2" charset="77"/>
              </a:rPr>
              <a:t> Trump's second-term trade policy has undergone a dramatic legal and strategic reset. After a year of aggressive tariff action under IEEPA, the Supreme Court struck down that authority in February 2026. The administration has pivoted to alternative legal tools while maintaining its core mission of economic sovereignty and supply chain reshoring.</a:t>
            </a:r>
          </a:p>
          <a:p>
            <a:pPr marL="0" indent="0">
              <a:lnSpc>
                <a:spcPct val="150000"/>
              </a:lnSpc>
              <a:buNone/>
            </a:pPr>
            <a:r>
              <a:rPr lang="en-US" sz="1200" b="1" dirty="0">
                <a:latin typeface="Merriweather" pitchFamily="2" charset="77"/>
              </a:rPr>
              <a:t>The "America First" Economic Security Framework: Then and Now</a:t>
            </a:r>
            <a:endParaRPr lang="en-US" sz="1200" dirty="0">
              <a:latin typeface="Merriweather" pitchFamily="2" charset="77"/>
            </a:endParaRPr>
          </a:p>
          <a:p>
            <a:pPr lvl="0">
              <a:lnSpc>
                <a:spcPct val="150000"/>
              </a:lnSpc>
            </a:pPr>
            <a:r>
              <a:rPr lang="en-US" sz="1200" b="1" dirty="0">
                <a:latin typeface="Merriweather" pitchFamily="2" charset="77"/>
              </a:rPr>
              <a:t>Day One Foundation:</a:t>
            </a:r>
            <a:r>
              <a:rPr lang="en-US" sz="1200" dirty="0">
                <a:latin typeface="Merriweather" pitchFamily="2" charset="77"/>
              </a:rPr>
              <a:t> Trump's initial flurry of Executive Orders established the America First Trade Policy with comprehensive multi-agency reviews of international trade practices (Feb 2025)</a:t>
            </a:r>
          </a:p>
          <a:p>
            <a:pPr lvl="0">
              <a:lnSpc>
                <a:spcPct val="150000"/>
              </a:lnSpc>
            </a:pPr>
            <a:r>
              <a:rPr lang="en-US" sz="1200" b="1" dirty="0">
                <a:latin typeface="Merriweather" pitchFamily="2" charset="77"/>
              </a:rPr>
              <a:t>"Liberation Day" (April 2):</a:t>
            </a:r>
            <a:r>
              <a:rPr lang="en-US" sz="1200" dirty="0">
                <a:latin typeface="Merriweather" pitchFamily="2" charset="77"/>
              </a:rPr>
              <a:t> Trump invoked </a:t>
            </a:r>
            <a:r>
              <a:rPr lang="en-US" sz="1200" b="1" dirty="0">
                <a:solidFill>
                  <a:srgbClr val="000000"/>
                </a:solidFill>
                <a:latin typeface="Merriweather" pitchFamily="2" charset="77"/>
              </a:rPr>
              <a:t>International Emergency Economic Powers Act </a:t>
            </a:r>
            <a:r>
              <a:rPr lang="en-US" sz="1200" dirty="0">
                <a:solidFill>
                  <a:srgbClr val="000000"/>
                </a:solidFill>
                <a:latin typeface="Merriweather" pitchFamily="2" charset="77"/>
              </a:rPr>
              <a:t>(IEEPA)</a:t>
            </a:r>
            <a:r>
              <a:rPr lang="en-US" sz="1200" dirty="0">
                <a:latin typeface="Merriweather" pitchFamily="2" charset="77"/>
              </a:rPr>
              <a:t> authority to implement "reciprocal" tariffs on nearly all trading partners, with rates up to 50% on some countries.</a:t>
            </a:r>
          </a:p>
          <a:p>
            <a:pPr lvl="0">
              <a:lnSpc>
                <a:spcPct val="150000"/>
              </a:lnSpc>
            </a:pPr>
            <a:r>
              <a:rPr lang="en-US" sz="1200" b="1" dirty="0">
                <a:latin typeface="Merriweather" pitchFamily="2" charset="77"/>
              </a:rPr>
              <a:t>The Reset (Feb 20, 2026):</a:t>
            </a:r>
            <a:r>
              <a:rPr lang="en-US" sz="1200" dirty="0">
                <a:latin typeface="Merriweather" pitchFamily="2" charset="77"/>
              </a:rPr>
              <a:t> Supreme Court ruled 6-3 in Learning Resources v. Trump that IEEPA does not authorize tariffs. All IEEPA tariffs terminated Feb 24, 2026. Administration pivoted to Section 122 (10% global surcharge) and launched sweeping Section 301 investigations.</a:t>
            </a:r>
          </a:p>
          <a:p>
            <a:pPr fontAlgn="base">
              <a:lnSpc>
                <a:spcPct val="140000"/>
              </a:lnSpc>
            </a:pPr>
            <a:endParaRPr lang="en-US" sz="1200" dirty="0">
              <a:solidFill>
                <a:srgbClr val="000000"/>
              </a:solidFill>
              <a:latin typeface="Merriweather" pitchFamily="2" charset="77"/>
            </a:endParaRPr>
          </a:p>
          <a:p>
            <a:pPr marL="0" indent="0" fontAlgn="base">
              <a:lnSpc>
                <a:spcPct val="140000"/>
              </a:lnSpc>
              <a:buNone/>
            </a:pPr>
            <a:endParaRPr lang="en-US" sz="1200" dirty="0">
              <a:solidFill>
                <a:srgbClr val="000000"/>
              </a:solidFill>
              <a:latin typeface="Merriweather" pitchFamily="2" charset="77"/>
            </a:endParaRPr>
          </a:p>
        </p:txBody>
      </p:sp>
      <p:pic>
        <p:nvPicPr>
          <p:cNvPr id="7172" name="Picture 4" descr="Hear Trump break down tariffs on various countries">
            <a:extLst>
              <a:ext uri="{FF2B5EF4-FFF2-40B4-BE49-F238E27FC236}">
                <a16:creationId xmlns:a16="http://schemas.microsoft.com/office/drawing/2014/main" id="{6104DAEC-2280-E5DF-3995-85379EE058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4202" y="3609256"/>
            <a:ext cx="3244183" cy="2162788"/>
          </a:xfrm>
          <a:prstGeom prst="rect">
            <a:avLst/>
          </a:prstGeom>
          <a:noFill/>
          <a:ln>
            <a:solidFill>
              <a:srgbClr val="F98A37"/>
            </a:solidFill>
          </a:ln>
          <a:extLst>
            <a:ext uri="{909E8E84-426E-40DD-AFC4-6F175D3DCCD1}">
              <a14:hiddenFill xmlns:a14="http://schemas.microsoft.com/office/drawing/2010/main">
                <a:solidFill>
                  <a:srgbClr val="FFFFFF"/>
                </a:solidFill>
              </a14:hiddenFill>
            </a:ext>
          </a:extLst>
        </p:spPr>
      </p:pic>
      <p:pic>
        <p:nvPicPr>
          <p:cNvPr id="7174" name="Picture 6" descr="What's next for EVs under President Trump?">
            <a:extLst>
              <a:ext uri="{FF2B5EF4-FFF2-40B4-BE49-F238E27FC236}">
                <a16:creationId xmlns:a16="http://schemas.microsoft.com/office/drawing/2014/main" id="{9FBA6473-D9F1-AE66-A2F5-FA0E8866A6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4202" y="1003466"/>
            <a:ext cx="3244183" cy="2433138"/>
          </a:xfrm>
          <a:prstGeom prst="rect">
            <a:avLst/>
          </a:prstGeom>
          <a:noFill/>
          <a:ln>
            <a:solidFill>
              <a:srgbClr val="F98A37"/>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4782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BE188-186F-A5D2-6C4F-CA0402EE3E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FDCB6E-6B81-13A8-6A69-AC25CC1F36E4}"/>
              </a:ext>
            </a:extLst>
          </p:cNvPr>
          <p:cNvSpPr>
            <a:spLocks noGrp="1"/>
          </p:cNvSpPr>
          <p:nvPr>
            <p:ph type="title"/>
          </p:nvPr>
        </p:nvSpPr>
        <p:spPr>
          <a:xfrm>
            <a:off x="94129" y="136525"/>
            <a:ext cx="11967883" cy="1060904"/>
          </a:xfrm>
        </p:spPr>
        <p:txBody>
          <a:bodyPr>
            <a:normAutofit/>
          </a:bodyPr>
          <a:lstStyle/>
          <a:p>
            <a:pPr algn="ctr"/>
            <a:r>
              <a:rPr lang="en-US" sz="3100" b="1" dirty="0"/>
              <a:t>The Strategic Rationale Behind Trump's Trade Revolution</a:t>
            </a:r>
          </a:p>
        </p:txBody>
      </p:sp>
      <p:sp>
        <p:nvSpPr>
          <p:cNvPr id="4" name="Slide Number Placeholder 3">
            <a:extLst>
              <a:ext uri="{FF2B5EF4-FFF2-40B4-BE49-F238E27FC236}">
                <a16:creationId xmlns:a16="http://schemas.microsoft.com/office/drawing/2014/main" id="{E0DC554A-C982-DFD9-2BFE-12325EFFAAF9}"/>
              </a:ext>
            </a:extLst>
          </p:cNvPr>
          <p:cNvSpPr>
            <a:spLocks noGrp="1"/>
          </p:cNvSpPr>
          <p:nvPr>
            <p:ph type="sldNum" sz="quarter" idx="12"/>
          </p:nvPr>
        </p:nvSpPr>
        <p:spPr/>
        <p:txBody>
          <a:bodyPr/>
          <a:lstStyle/>
          <a:p>
            <a:fld id="{A21DC766-8B8D-4A06-A897-8B1CE58E13BD}" type="slidenum">
              <a:rPr lang="en-US" smtClean="0"/>
              <a:t>6</a:t>
            </a:fld>
            <a:endParaRPr lang="en-US"/>
          </a:p>
        </p:txBody>
      </p:sp>
      <p:sp>
        <p:nvSpPr>
          <p:cNvPr id="26" name="Content Placeholder 22">
            <a:extLst>
              <a:ext uri="{FF2B5EF4-FFF2-40B4-BE49-F238E27FC236}">
                <a16:creationId xmlns:a16="http://schemas.microsoft.com/office/drawing/2014/main" id="{C72FC850-17BC-325C-A7F8-F09CFF213914}"/>
              </a:ext>
            </a:extLst>
          </p:cNvPr>
          <p:cNvSpPr txBox="1">
            <a:spLocks/>
          </p:cNvSpPr>
          <p:nvPr/>
        </p:nvSpPr>
        <p:spPr>
          <a:xfrm>
            <a:off x="4020671" y="1443309"/>
            <a:ext cx="7873404" cy="6160480"/>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Clr>
                <a:srgbClr val="F58938"/>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58938"/>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58938"/>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58938"/>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58938"/>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1200" b="1" dirty="0">
                <a:latin typeface="Merriweather" pitchFamily="2" charset="77"/>
              </a:rPr>
              <a:t>The Re-shoring Gambit:</a:t>
            </a:r>
            <a:r>
              <a:rPr lang="en-US" sz="1200" dirty="0">
                <a:latin typeface="Merriweather" pitchFamily="2" charset="77"/>
              </a:rPr>
              <a:t> The administration's central thesis: decades of internationally sourced supply chains have created dangerous dependencies that compromise both economic and national security. Trump's team argues that "reciprocal" tariffs will force trading partners to abandon unfair practices while incentivizing domestic production.</a:t>
            </a:r>
          </a:p>
          <a:p>
            <a:pPr>
              <a:lnSpc>
                <a:spcPct val="150000"/>
              </a:lnSpc>
            </a:pPr>
            <a:r>
              <a:rPr lang="en-US" sz="1200" b="1" dirty="0">
                <a:latin typeface="Merriweather" pitchFamily="2" charset="77"/>
              </a:rPr>
              <a:t>The Great Economic Experiment:</a:t>
            </a:r>
            <a:r>
              <a:rPr lang="en-US" sz="1200" dirty="0">
                <a:latin typeface="Merriweather" pitchFamily="2" charset="77"/>
              </a:rPr>
              <a:t> This represents Trump's greatest gamble to revive domestic manufacturing, betting that short-term market volatility and supply chain disruption will yield long-term strategic advantages. The policy deliberately prioritizes domestic production capacity over immediate cost efficiency, fundamentally challenging the globalized trade model that has dominated for decades.</a:t>
            </a:r>
          </a:p>
          <a:p>
            <a:pPr>
              <a:lnSpc>
                <a:spcPct val="150000"/>
              </a:lnSpc>
            </a:pPr>
            <a:r>
              <a:rPr lang="en-US" sz="1200" b="1" dirty="0">
                <a:latin typeface="Merriweather" pitchFamily="2" charset="77"/>
              </a:rPr>
              <a:t>Market Reality Check:</a:t>
            </a:r>
            <a:r>
              <a:rPr lang="en-US" sz="1200" dirty="0">
                <a:latin typeface="Merriweather" pitchFamily="2" charset="77"/>
              </a:rPr>
              <a:t> After a year of tariff-driven disruption, the Supreme Court's IEEPA ruling has reset the playing field. Critically for the steel industry, Section 232 tariffs were unaffected by the ruling and remain the backbone of U.S. metals trade policy. The April 2026 Section 232 overhaul raised steel tariffs to 50% on full customs value, the strongest protection domestic steel producers have seen in decades. Meanwhile, the 150-day Section 122 window expires July 24, 2026.</a:t>
            </a:r>
          </a:p>
          <a:p>
            <a:pPr marL="0" indent="0" fontAlgn="base">
              <a:lnSpc>
                <a:spcPct val="140000"/>
              </a:lnSpc>
              <a:buNone/>
            </a:pPr>
            <a:endParaRPr lang="en-US" sz="1200" dirty="0">
              <a:solidFill>
                <a:srgbClr val="000000"/>
              </a:solidFill>
              <a:latin typeface="Merriweather" pitchFamily="2" charset="77"/>
            </a:endParaRPr>
          </a:p>
        </p:txBody>
      </p:sp>
      <p:pic>
        <p:nvPicPr>
          <p:cNvPr id="27" name="Picture 26">
            <a:extLst>
              <a:ext uri="{FF2B5EF4-FFF2-40B4-BE49-F238E27FC236}">
                <a16:creationId xmlns:a16="http://schemas.microsoft.com/office/drawing/2014/main" id="{C854138F-6963-68F8-1FB8-8A2A3FD09FD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3772" y="2379749"/>
            <a:ext cx="3153487" cy="2098502"/>
          </a:xfrm>
          <a:prstGeom prst="rect">
            <a:avLst/>
          </a:prstGeom>
          <a:ln w="28575">
            <a:solidFill>
              <a:schemeClr val="accent2"/>
            </a:solidFill>
          </a:ln>
        </p:spPr>
      </p:pic>
      <p:pic>
        <p:nvPicPr>
          <p:cNvPr id="6148" name="Picture 4" descr="Trump's One Big Beautiful Bill Act — What You Need to Know">
            <a:extLst>
              <a:ext uri="{FF2B5EF4-FFF2-40B4-BE49-F238E27FC236}">
                <a16:creationId xmlns:a16="http://schemas.microsoft.com/office/drawing/2014/main" id="{A371BDE5-6233-8FCC-4694-5F7FBE3EF5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116" y="2334451"/>
            <a:ext cx="3878555" cy="2189098"/>
          </a:xfrm>
          <a:prstGeom prst="rect">
            <a:avLst/>
          </a:prstGeom>
          <a:noFill/>
          <a:ln>
            <a:solidFill>
              <a:srgbClr val="F98A37"/>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1211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D61E1-F667-6848-0B57-A471DFA306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2B7E07-3973-4214-E469-6ED88DC5CC9D}"/>
              </a:ext>
            </a:extLst>
          </p:cNvPr>
          <p:cNvSpPr>
            <a:spLocks noGrp="1"/>
          </p:cNvSpPr>
          <p:nvPr>
            <p:ph type="title"/>
          </p:nvPr>
        </p:nvSpPr>
        <p:spPr>
          <a:xfrm>
            <a:off x="838200" y="136525"/>
            <a:ext cx="10515600" cy="860493"/>
          </a:xfrm>
        </p:spPr>
        <p:txBody>
          <a:bodyPr>
            <a:normAutofit fontScale="90000"/>
          </a:bodyPr>
          <a:lstStyle/>
          <a:p>
            <a:pPr algn="ctr"/>
            <a:r>
              <a:rPr lang="en-US" b="1" dirty="0"/>
              <a:t>Liberation Day to IEEPA’s Fall: The Tariff Timeline</a:t>
            </a:r>
          </a:p>
        </p:txBody>
      </p:sp>
      <p:sp>
        <p:nvSpPr>
          <p:cNvPr id="3" name="Content Placeholder 2">
            <a:extLst>
              <a:ext uri="{FF2B5EF4-FFF2-40B4-BE49-F238E27FC236}">
                <a16:creationId xmlns:a16="http://schemas.microsoft.com/office/drawing/2014/main" id="{7C4E2A89-8FC7-3B8D-4E18-4307B53AE8FA}"/>
              </a:ext>
            </a:extLst>
          </p:cNvPr>
          <p:cNvSpPr>
            <a:spLocks noGrp="1"/>
          </p:cNvSpPr>
          <p:nvPr>
            <p:ph idx="1"/>
          </p:nvPr>
        </p:nvSpPr>
        <p:spPr>
          <a:xfrm>
            <a:off x="336366" y="713885"/>
            <a:ext cx="7661740" cy="5236203"/>
          </a:xfrm>
        </p:spPr>
        <p:txBody>
          <a:bodyPr>
            <a:noAutofit/>
          </a:bodyPr>
          <a:lstStyle/>
          <a:p>
            <a:pPr marL="0" indent="0">
              <a:lnSpc>
                <a:spcPct val="130000"/>
              </a:lnSpc>
              <a:spcBef>
                <a:spcPts val="400"/>
              </a:spcBef>
              <a:buNone/>
            </a:pPr>
            <a:r>
              <a:rPr lang="en-US" sz="1200" b="1" dirty="0">
                <a:latin typeface="Merriweather" pitchFamily="2" charset="77"/>
              </a:rPr>
              <a:t>Liberation Day (April 2, 2025)</a:t>
            </a:r>
          </a:p>
          <a:p>
            <a:pPr>
              <a:lnSpc>
                <a:spcPct val="130000"/>
              </a:lnSpc>
              <a:spcBef>
                <a:spcPts val="400"/>
              </a:spcBef>
            </a:pPr>
            <a:r>
              <a:rPr lang="en-US" sz="1200" dirty="0">
                <a:latin typeface="Merriweather" pitchFamily="2" charset="77"/>
              </a:rPr>
              <a:t>President Trump used IEEPA to authorize wide-ranging tariffs on foreign imports. These tariffs were struck down by the Supreme Court on February 20, 2026.</a:t>
            </a:r>
          </a:p>
          <a:p>
            <a:pPr>
              <a:lnSpc>
                <a:spcPct val="130000"/>
              </a:lnSpc>
              <a:spcBef>
                <a:spcPts val="400"/>
              </a:spcBef>
            </a:pPr>
            <a:r>
              <a:rPr lang="en-US" sz="1200" dirty="0">
                <a:latin typeface="Merriweather" pitchFamily="2" charset="77"/>
              </a:rPr>
              <a:t>April 9: Several higher tariff rates put on 90-day pause while maintaining the new 10% global baseline tariff</a:t>
            </a:r>
            <a:endParaRPr lang="en-US" sz="1200" b="1" dirty="0">
              <a:latin typeface="Merriweather" pitchFamily="2" charset="77"/>
            </a:endParaRPr>
          </a:p>
          <a:p>
            <a:pPr marL="0" indent="0">
              <a:lnSpc>
                <a:spcPct val="130000"/>
              </a:lnSpc>
              <a:spcBef>
                <a:spcPts val="400"/>
              </a:spcBef>
              <a:buNone/>
            </a:pPr>
            <a:r>
              <a:rPr lang="en-US" sz="1200" b="1" dirty="0">
                <a:latin typeface="Merriweather" pitchFamily="2" charset="77"/>
              </a:rPr>
              <a:t>Current Global Implementation</a:t>
            </a:r>
          </a:p>
          <a:p>
            <a:pPr>
              <a:lnSpc>
                <a:spcPct val="130000"/>
              </a:lnSpc>
              <a:spcBef>
                <a:spcPts val="400"/>
              </a:spcBef>
            </a:pPr>
            <a:r>
              <a:rPr lang="en-US" sz="1200" b="1" dirty="0">
                <a:latin typeface="Merriweather" pitchFamily="2" charset="77"/>
              </a:rPr>
              <a:t>August 7:</a:t>
            </a:r>
            <a:r>
              <a:rPr lang="en-US" sz="1200" dirty="0">
                <a:latin typeface="Merriweather" pitchFamily="2" charset="77"/>
              </a:rPr>
              <a:t> New tariffs on imports from more than 90 countries went into effect</a:t>
            </a:r>
          </a:p>
          <a:p>
            <a:pPr>
              <a:lnSpc>
                <a:spcPct val="130000"/>
              </a:lnSpc>
              <a:spcBef>
                <a:spcPts val="400"/>
              </a:spcBef>
            </a:pPr>
            <a:r>
              <a:rPr lang="en-US" sz="1200" b="1" dirty="0">
                <a:latin typeface="Merriweather" pitchFamily="2" charset="77"/>
              </a:rPr>
              <a:t>India Escalation:</a:t>
            </a:r>
            <a:r>
              <a:rPr lang="en-US" sz="1200" dirty="0">
                <a:latin typeface="Merriweather" pitchFamily="2" charset="77"/>
              </a:rPr>
              <a:t> IEEPA tariff rate was doubled from 25% to 50% (suspended Feb 7, 2026, ahead of SCOTUS ruling)</a:t>
            </a:r>
          </a:p>
          <a:p>
            <a:pPr>
              <a:lnSpc>
                <a:spcPct val="130000"/>
              </a:lnSpc>
              <a:spcBef>
                <a:spcPts val="400"/>
              </a:spcBef>
            </a:pPr>
            <a:r>
              <a:rPr lang="en-US" sz="1200" b="1" dirty="0">
                <a:latin typeface="Merriweather" pitchFamily="2" charset="77"/>
              </a:rPr>
              <a:t>Brazil Section 301 Investigation: </a:t>
            </a:r>
            <a:r>
              <a:rPr lang="en-US" sz="1200" dirty="0">
                <a:latin typeface="Merriweather" pitchFamily="2" charset="77"/>
              </a:rPr>
              <a:t>IEEPA rate was increased from 10% to 50%. All IEEPA tariffs on Brazil terminated Feb 24, 2026 per SCOTUS ruling.</a:t>
            </a:r>
          </a:p>
          <a:p>
            <a:pPr marL="0" indent="0">
              <a:lnSpc>
                <a:spcPct val="130000"/>
              </a:lnSpc>
              <a:spcBef>
                <a:spcPts val="400"/>
              </a:spcBef>
              <a:buNone/>
            </a:pPr>
            <a:r>
              <a:rPr lang="en-US" sz="1200" b="1" dirty="0">
                <a:latin typeface="Merriweather" pitchFamily="2" charset="77"/>
              </a:rPr>
              <a:t>Other Policy Adjustments</a:t>
            </a:r>
          </a:p>
          <a:p>
            <a:pPr>
              <a:lnSpc>
                <a:spcPct val="130000"/>
              </a:lnSpc>
              <a:spcBef>
                <a:spcPts val="400"/>
              </a:spcBef>
            </a:pPr>
            <a:r>
              <a:rPr lang="en-US" sz="1200" b="1" dirty="0">
                <a:latin typeface="Merriweather" pitchFamily="2" charset="77"/>
              </a:rPr>
              <a:t>July 30:</a:t>
            </a:r>
            <a:r>
              <a:rPr lang="en-US" sz="1200" dirty="0">
                <a:latin typeface="Merriweather" pitchFamily="2" charset="77"/>
              </a:rPr>
              <a:t> Executive order suspended zero-tariff exemptions for low-value shipments (de minimis), effective August 29, 2025 - accelerating timeline by two years from the One Big Beautiful Bill Act's original July 2027 date</a:t>
            </a:r>
          </a:p>
          <a:p>
            <a:pPr>
              <a:lnSpc>
                <a:spcPct val="130000"/>
              </a:lnSpc>
              <a:spcBef>
                <a:spcPts val="400"/>
              </a:spcBef>
            </a:pPr>
            <a:r>
              <a:rPr lang="en-US" sz="1200" b="1" dirty="0">
                <a:latin typeface="Merriweather" pitchFamily="2" charset="77"/>
              </a:rPr>
              <a:t>September 6: </a:t>
            </a:r>
            <a:r>
              <a:rPr lang="en-US" sz="1200" dirty="0">
                <a:latin typeface="Merriweather" pitchFamily="2" charset="77"/>
              </a:rPr>
              <a:t>Executive order modified scope of reciprocal tariffs, adding bullion and several critical minerals to exemptions while removing certain aluminum, resin, and silicone products from exemptions (effective September 8)</a:t>
            </a:r>
          </a:p>
          <a:p>
            <a:pPr marL="0" indent="0">
              <a:lnSpc>
                <a:spcPct val="130000"/>
              </a:lnSpc>
              <a:spcBef>
                <a:spcPts val="400"/>
              </a:spcBef>
              <a:buNone/>
            </a:pPr>
            <a:r>
              <a:rPr lang="en-US" sz="1200" b="1" dirty="0">
                <a:latin typeface="Merriweather" pitchFamily="2" charset="77"/>
              </a:rPr>
              <a:t>Feb 20, 2026: SCOTUS strikes down all IEEPA tariffs (6-3). </a:t>
            </a:r>
            <a:r>
              <a:rPr lang="en-US" sz="1200" dirty="0">
                <a:latin typeface="Merriweather" pitchFamily="2" charset="77"/>
              </a:rPr>
              <a:t>Feb 24: IEEPA tariffs terminated. Section 122 global 10% surcharge takes effect. Administration to begin refunds.</a:t>
            </a:r>
            <a:endParaRPr lang="en-US" sz="1200" b="1" dirty="0">
              <a:latin typeface="Merriweather" pitchFamily="2" charset="77"/>
            </a:endParaRPr>
          </a:p>
        </p:txBody>
      </p:sp>
      <p:sp>
        <p:nvSpPr>
          <p:cNvPr id="4" name="Slide Number Placeholder 3">
            <a:extLst>
              <a:ext uri="{FF2B5EF4-FFF2-40B4-BE49-F238E27FC236}">
                <a16:creationId xmlns:a16="http://schemas.microsoft.com/office/drawing/2014/main" id="{276EF0F2-57C6-C36F-62BB-396C415F68B5}"/>
              </a:ext>
            </a:extLst>
          </p:cNvPr>
          <p:cNvSpPr>
            <a:spLocks noGrp="1"/>
          </p:cNvSpPr>
          <p:nvPr>
            <p:ph type="sldNum" sz="quarter" idx="12"/>
          </p:nvPr>
        </p:nvSpPr>
        <p:spPr/>
        <p:txBody>
          <a:bodyPr/>
          <a:lstStyle/>
          <a:p>
            <a:fld id="{A21DC766-8B8D-4A06-A897-8B1CE58E13BD}" type="slidenum">
              <a:rPr lang="en-US" smtClean="0"/>
              <a:t>7</a:t>
            </a:fld>
            <a:endParaRPr lang="en-US" dirty="0"/>
          </a:p>
        </p:txBody>
      </p:sp>
      <p:sp>
        <p:nvSpPr>
          <p:cNvPr id="6" name="TextBox 5">
            <a:extLst>
              <a:ext uri="{FF2B5EF4-FFF2-40B4-BE49-F238E27FC236}">
                <a16:creationId xmlns:a16="http://schemas.microsoft.com/office/drawing/2014/main" id="{3A84B5B9-BBF2-E1DA-42D0-E54C9CDC07CE}"/>
              </a:ext>
            </a:extLst>
          </p:cNvPr>
          <p:cNvSpPr txBox="1"/>
          <p:nvPr/>
        </p:nvSpPr>
        <p:spPr>
          <a:xfrm>
            <a:off x="8237538" y="5426868"/>
            <a:ext cx="3618096" cy="523220"/>
          </a:xfrm>
          <a:prstGeom prst="rect">
            <a:avLst/>
          </a:prstGeom>
          <a:noFill/>
        </p:spPr>
        <p:txBody>
          <a:bodyPr wrap="square" rtlCol="0">
            <a:spAutoFit/>
          </a:bodyPr>
          <a:lstStyle/>
          <a:p>
            <a:pPr algn="ctr"/>
            <a:r>
              <a:rPr lang="en-US" sz="1400" b="1" dirty="0">
                <a:latin typeface="Merriweather" pitchFamily="2" charset="77"/>
              </a:rPr>
              <a:t>U.S. President Donald Trump &amp;  Indian Prime Minister Narendra Modi</a:t>
            </a:r>
          </a:p>
        </p:txBody>
      </p:sp>
      <p:pic>
        <p:nvPicPr>
          <p:cNvPr id="8194" name="Picture 2" descr="India Says Unaware of Trump-Modi Conversation on Russian Oil - Bloomberg">
            <a:extLst>
              <a:ext uri="{FF2B5EF4-FFF2-40B4-BE49-F238E27FC236}">
                <a16:creationId xmlns:a16="http://schemas.microsoft.com/office/drawing/2014/main" id="{06153F3D-A762-4E4E-6D5B-9E7BDFC353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2666" y="3289628"/>
            <a:ext cx="3207839" cy="2137240"/>
          </a:xfrm>
          <a:prstGeom prst="rect">
            <a:avLst/>
          </a:prstGeom>
          <a:noFill/>
          <a:ln>
            <a:solidFill>
              <a:srgbClr val="F98A37"/>
            </a:solidFill>
          </a:ln>
          <a:extLst>
            <a:ext uri="{909E8E84-426E-40DD-AFC4-6F175D3DCCD1}">
              <a14:hiddenFill xmlns:a14="http://schemas.microsoft.com/office/drawing/2010/main">
                <a:solidFill>
                  <a:srgbClr val="FFFFFF"/>
                </a:solidFill>
              </a14:hiddenFill>
            </a:ext>
          </a:extLst>
        </p:spPr>
      </p:pic>
      <p:pic>
        <p:nvPicPr>
          <p:cNvPr id="5" name="Picture 2" descr="How Trump's 'liberation day' tariffs will transform global trade - Atlantic  Council">
            <a:extLst>
              <a:ext uri="{FF2B5EF4-FFF2-40B4-BE49-F238E27FC236}">
                <a16:creationId xmlns:a16="http://schemas.microsoft.com/office/drawing/2014/main" id="{1963AE21-999A-705B-5261-C4CB5121EB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2665" y="1032352"/>
            <a:ext cx="3207839" cy="2101906"/>
          </a:xfrm>
          <a:prstGeom prst="rect">
            <a:avLst/>
          </a:prstGeom>
          <a:noFill/>
          <a:ln>
            <a:solidFill>
              <a:srgbClr val="F98A37"/>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177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4B63D-30D8-EC6A-148F-5897E515545F}"/>
              </a:ext>
            </a:extLst>
          </p:cNvPr>
          <p:cNvSpPr>
            <a:spLocks noGrp="1"/>
          </p:cNvSpPr>
          <p:nvPr>
            <p:ph type="title"/>
          </p:nvPr>
        </p:nvSpPr>
        <p:spPr>
          <a:xfrm>
            <a:off x="0" y="36001"/>
            <a:ext cx="12192000" cy="1132964"/>
          </a:xfrm>
        </p:spPr>
        <p:txBody>
          <a:bodyPr>
            <a:normAutofit/>
          </a:bodyPr>
          <a:lstStyle/>
          <a:p>
            <a:pPr algn="ctr"/>
            <a:r>
              <a:rPr lang="en-US" sz="3000" b="1" dirty="0"/>
              <a:t>Legal Landscape: IEEPA Struck Down, New Battles Ahead</a:t>
            </a:r>
          </a:p>
        </p:txBody>
      </p:sp>
      <p:sp>
        <p:nvSpPr>
          <p:cNvPr id="3" name="Content Placeholder 2">
            <a:extLst>
              <a:ext uri="{FF2B5EF4-FFF2-40B4-BE49-F238E27FC236}">
                <a16:creationId xmlns:a16="http://schemas.microsoft.com/office/drawing/2014/main" id="{6650165D-32E5-0AD9-20D8-984674A93738}"/>
              </a:ext>
            </a:extLst>
          </p:cNvPr>
          <p:cNvSpPr>
            <a:spLocks noGrp="1"/>
          </p:cNvSpPr>
          <p:nvPr>
            <p:ph sz="half" idx="1"/>
          </p:nvPr>
        </p:nvSpPr>
        <p:spPr>
          <a:xfrm>
            <a:off x="455569" y="1027905"/>
            <a:ext cx="7316831" cy="5171189"/>
          </a:xfrm>
        </p:spPr>
        <p:txBody>
          <a:bodyPr>
            <a:noAutofit/>
          </a:bodyPr>
          <a:lstStyle/>
          <a:p>
            <a:r>
              <a:rPr lang="en-US" sz="1300" dirty="0">
                <a:latin typeface="Merriweather" pitchFamily="2" charset="77"/>
              </a:rPr>
              <a:t>February 20, 2026: The Supreme Court ruled 6-3 in Learning Resources v. Trump that IEEPA does not authorize the President to impose tariffs. Chief Justice Roberts authored the opinion, joined by Justices Sotomayor, Kagan, Gorsuch, Barrett, and Jackson. Justices Thomas, Alito, and Kavanaugh dissented.</a:t>
            </a:r>
          </a:p>
          <a:p>
            <a:r>
              <a:rPr lang="en-US" sz="1300" dirty="0">
                <a:latin typeface="Merriweather" pitchFamily="2" charset="77"/>
              </a:rPr>
              <a:t>The Court held that the power to impose tariffs is a branch of the taxing power</a:t>
            </a:r>
            <a:r>
              <a:rPr lang="en-US" sz="1300" baseline="30000" dirty="0">
                <a:latin typeface="Merriweather" pitchFamily="2" charset="77"/>
              </a:rPr>
              <a:t>th</a:t>
            </a:r>
            <a:r>
              <a:rPr lang="en-US" sz="1300" dirty="0">
                <a:latin typeface="Merriweather" pitchFamily="2" charset="77"/>
              </a:rPr>
              <a:t> that Article I, Section 8 vests exclusively in Congress. The ruling invalidated all IEEPA tariffs: reciprocal tariffs, fentanyl trafficking tariffs on Canada/Mexico/China, the India and Brazil escalations, and secondary tariff orders. All IEEPA tariffs terminated effective February 24, 2026.</a:t>
            </a:r>
          </a:p>
          <a:p>
            <a:pPr marL="0" indent="0">
              <a:buNone/>
            </a:pPr>
            <a:r>
              <a:rPr lang="en-US" sz="1300" b="1" dirty="0">
                <a:latin typeface="Merriweather" pitchFamily="2" charset="77"/>
              </a:rPr>
              <a:t>Refunds &amp; New Tariff Actions:</a:t>
            </a:r>
            <a:endParaRPr lang="en-US" sz="1300" dirty="0">
              <a:latin typeface="Merriweather" pitchFamily="2" charset="77"/>
            </a:endParaRPr>
          </a:p>
          <a:p>
            <a:r>
              <a:rPr lang="en-US" sz="1300" dirty="0">
                <a:latin typeface="Merriweather" pitchFamily="2" charset="77"/>
              </a:rPr>
              <a:t>IEEPA Tariff Refunds: Estimated $175 billion in IEEPA tariffs collected. Over 2,000 lawsuits filed at the Court of International Trade seeking refunds. CIT ordered CBP to begin processing refunds with interest (accruing at ~$650M/month). CBP developing automated “CAPE” refund system, expected within 45 days of the March 4 order.</a:t>
            </a:r>
          </a:p>
          <a:p>
            <a:r>
              <a:rPr lang="en-US" sz="1300" dirty="0">
                <a:latin typeface="Merriweather" pitchFamily="2" charset="77"/>
              </a:rPr>
              <a:t>Section 122 Legal Challenge: 24 state attorneys general and business groups filed lawsuits challenging the 10% global surcharge. Oral arguments at CIT scheduled for April 10, 2026. Challengers argue Section 122 requires balance-of-payments problems that do not exist under floating exchange rates.</a:t>
            </a:r>
          </a:p>
          <a:p>
            <a:pPr marL="0" indent="0">
              <a:buNone/>
            </a:pPr>
            <a:r>
              <a:rPr lang="en-US" sz="1300" b="1" dirty="0">
                <a:latin typeface="Merriweather" pitchFamily="2" charset="77"/>
              </a:rPr>
              <a:t>Business Implications:</a:t>
            </a:r>
            <a:r>
              <a:rPr lang="en-US" sz="1300" dirty="0">
                <a:latin typeface="Merriweather" pitchFamily="2" charset="77"/>
              </a:rPr>
              <a:t> Companies face continued uncertainty. Section 122 tariffs expire July 24 unless Congress acts. Section 301 investigations could yield new, permanent tariffs but require months of procedural steps. Importers should preserve records of all IEEPA tariff payments and file protests with CBP. Note: Section 232 steel and aluminum tariffs were NOT affected by the IEEPA ruling and remain fully in effect at 50%. </a:t>
            </a:r>
          </a:p>
        </p:txBody>
      </p:sp>
      <p:pic>
        <p:nvPicPr>
          <p:cNvPr id="9" name="Content Placeholder 8" descr="A white building with columns with United States Supreme Court Building in the background  AI-generated content may be incorrect.">
            <a:extLst>
              <a:ext uri="{FF2B5EF4-FFF2-40B4-BE49-F238E27FC236}">
                <a16:creationId xmlns:a16="http://schemas.microsoft.com/office/drawing/2014/main" id="{5326C7CD-1D7E-BEF3-ADA4-D6869BEEF9E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2954000" y="11106675"/>
            <a:ext cx="55563" cy="37049"/>
          </a:xfrm>
        </p:spPr>
      </p:pic>
      <p:sp>
        <p:nvSpPr>
          <p:cNvPr id="5" name="Slide Number Placeholder 4">
            <a:extLst>
              <a:ext uri="{FF2B5EF4-FFF2-40B4-BE49-F238E27FC236}">
                <a16:creationId xmlns:a16="http://schemas.microsoft.com/office/drawing/2014/main" id="{7AEB0139-BAA9-D686-CA1F-2D6B0DDC79AF}"/>
              </a:ext>
            </a:extLst>
          </p:cNvPr>
          <p:cNvSpPr>
            <a:spLocks noGrp="1"/>
          </p:cNvSpPr>
          <p:nvPr>
            <p:ph type="sldNum" sz="quarter" idx="12"/>
          </p:nvPr>
        </p:nvSpPr>
        <p:spPr/>
        <p:txBody>
          <a:bodyPr/>
          <a:lstStyle/>
          <a:p>
            <a:fld id="{A21DC766-8B8D-4A06-A897-8B1CE58E13BD}" type="slidenum">
              <a:rPr lang="en-US" smtClean="0"/>
              <a:t>8</a:t>
            </a:fld>
            <a:endParaRPr lang="en-US"/>
          </a:p>
        </p:txBody>
      </p:sp>
      <p:sp>
        <p:nvSpPr>
          <p:cNvPr id="6" name="Title 1">
            <a:extLst>
              <a:ext uri="{FF2B5EF4-FFF2-40B4-BE49-F238E27FC236}">
                <a16:creationId xmlns:a16="http://schemas.microsoft.com/office/drawing/2014/main" id="{BADFC6FC-43A7-AE16-3091-C02442FF0D2A}"/>
              </a:ext>
            </a:extLst>
          </p:cNvPr>
          <p:cNvSpPr txBox="1">
            <a:spLocks/>
          </p:cNvSpPr>
          <p:nvPr/>
        </p:nvSpPr>
        <p:spPr>
          <a:xfrm>
            <a:off x="6172200" y="365124"/>
            <a:ext cx="5181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erriweather" panose="02000000000000000000" pitchFamily="2" charset="0"/>
                <a:ea typeface="+mj-ea"/>
                <a:cs typeface="Merriweather" panose="02000000000000000000" pitchFamily="2" charset="0"/>
              </a:defRPr>
            </a:lvl1pPr>
          </a:lstStyle>
          <a:p>
            <a:pPr algn="ctr"/>
            <a:endParaRPr lang="en-US" b="1" dirty="0"/>
          </a:p>
        </p:txBody>
      </p:sp>
      <p:pic>
        <p:nvPicPr>
          <p:cNvPr id="11266" name="Picture 2" descr="U.S. Supreme Court | Court-packing, Pros, Cons, Debate, Arguments, History,  &amp; Politics | Britannica">
            <a:extLst>
              <a:ext uri="{FF2B5EF4-FFF2-40B4-BE49-F238E27FC236}">
                <a16:creationId xmlns:a16="http://schemas.microsoft.com/office/drawing/2014/main" id="{2882FB5C-50FE-91C5-CE8B-C5DCB60D3A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1027905"/>
            <a:ext cx="4142476" cy="2330143"/>
          </a:xfrm>
          <a:prstGeom prst="rect">
            <a:avLst/>
          </a:prstGeom>
          <a:noFill/>
          <a:ln>
            <a:solidFill>
              <a:srgbClr val="F98A37"/>
            </a:solidFill>
          </a:ln>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76951A60-3D9C-907B-014A-F9E56E2F744B}"/>
              </a:ext>
            </a:extLst>
          </p:cNvPr>
          <p:cNvSpPr txBox="1">
            <a:spLocks/>
          </p:cNvSpPr>
          <p:nvPr/>
        </p:nvSpPr>
        <p:spPr>
          <a:xfrm>
            <a:off x="7772401" y="3511728"/>
            <a:ext cx="4142475" cy="2461081"/>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Clr>
                <a:srgbClr val="F58938"/>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58938"/>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58938"/>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58938"/>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58938"/>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00"/>
              </a:spcBef>
              <a:buFont typeface="Arial" panose="020B0604020202020204" pitchFamily="34" charset="0"/>
              <a:buNone/>
            </a:pPr>
            <a:r>
              <a:rPr lang="en-US" sz="1400" b="1" dirty="0">
                <a:latin typeface="Merriweather" pitchFamily="2" charset="77"/>
              </a:rPr>
              <a:t>Current Tariff Authorities:</a:t>
            </a:r>
            <a:endParaRPr lang="en-US" sz="1400" dirty="0">
              <a:latin typeface="Merriweather" pitchFamily="2" charset="77"/>
            </a:endParaRPr>
          </a:p>
          <a:p>
            <a:pPr>
              <a:lnSpc>
                <a:spcPct val="100000"/>
              </a:lnSpc>
              <a:spcBef>
                <a:spcPts val="400"/>
              </a:spcBef>
            </a:pPr>
            <a:r>
              <a:rPr lang="en-US" sz="1400" dirty="0">
                <a:latin typeface="Merriweather" pitchFamily="2" charset="77"/>
              </a:rPr>
              <a:t>Section 301</a:t>
            </a:r>
          </a:p>
          <a:p>
            <a:pPr>
              <a:lnSpc>
                <a:spcPct val="100000"/>
              </a:lnSpc>
              <a:spcBef>
                <a:spcPts val="400"/>
              </a:spcBef>
            </a:pPr>
            <a:r>
              <a:rPr lang="en-US" sz="1400" dirty="0">
                <a:latin typeface="Merriweather" pitchFamily="2" charset="77"/>
              </a:rPr>
              <a:t>Section 338</a:t>
            </a:r>
          </a:p>
          <a:p>
            <a:pPr>
              <a:lnSpc>
                <a:spcPct val="100000"/>
              </a:lnSpc>
              <a:spcBef>
                <a:spcPts val="400"/>
              </a:spcBef>
            </a:pPr>
            <a:r>
              <a:rPr lang="en-US" sz="1400" dirty="0">
                <a:latin typeface="Merriweather" pitchFamily="2" charset="77"/>
              </a:rPr>
              <a:t>Section 122 (10% global, expires July 24)</a:t>
            </a:r>
          </a:p>
          <a:p>
            <a:pPr lvl="1">
              <a:lnSpc>
                <a:spcPct val="100000"/>
              </a:lnSpc>
              <a:spcBef>
                <a:spcPts val="400"/>
              </a:spcBef>
            </a:pPr>
            <a:r>
              <a:rPr lang="en-US" sz="1000" dirty="0">
                <a:latin typeface="Merriweather" pitchFamily="2" charset="77"/>
              </a:rPr>
              <a:t>150-day stopgap, facing legal challenge</a:t>
            </a:r>
            <a:endParaRPr lang="en-US" sz="1400" dirty="0">
              <a:latin typeface="Merriweather" pitchFamily="2" charset="77"/>
            </a:endParaRPr>
          </a:p>
          <a:p>
            <a:pPr>
              <a:lnSpc>
                <a:spcPct val="100000"/>
              </a:lnSpc>
              <a:spcBef>
                <a:spcPts val="400"/>
              </a:spcBef>
            </a:pPr>
            <a:r>
              <a:rPr lang="en-US" sz="1400" dirty="0">
                <a:latin typeface="Merriweather" pitchFamily="2" charset="77"/>
              </a:rPr>
              <a:t>Section 301 (76 new investigations)</a:t>
            </a:r>
          </a:p>
          <a:p>
            <a:pPr lvl="1">
              <a:lnSpc>
                <a:spcPct val="100000"/>
              </a:lnSpc>
              <a:spcBef>
                <a:spcPts val="400"/>
              </a:spcBef>
            </a:pPr>
            <a:r>
              <a:rPr lang="en-US" sz="1000" dirty="0">
                <a:latin typeface="Merriweather" pitchFamily="2" charset="77"/>
              </a:rPr>
              <a:t>Excess capacity (16 economies) + forced labor (60 economies)</a:t>
            </a:r>
          </a:p>
          <a:p>
            <a:pPr>
              <a:lnSpc>
                <a:spcPct val="100000"/>
              </a:lnSpc>
              <a:spcBef>
                <a:spcPts val="400"/>
              </a:spcBef>
            </a:pPr>
            <a:r>
              <a:rPr lang="en-US" sz="1400" dirty="0">
                <a:latin typeface="Merriweather" pitchFamily="2" charset="77"/>
              </a:rPr>
              <a:t>Section 232 (ongoing) </a:t>
            </a:r>
            <a:endParaRPr lang="en-US" sz="1000" dirty="0">
              <a:latin typeface="Merriweather" pitchFamily="2" charset="77"/>
            </a:endParaRPr>
          </a:p>
          <a:p>
            <a:pPr lvl="1">
              <a:lnSpc>
                <a:spcPct val="100000"/>
              </a:lnSpc>
              <a:spcBef>
                <a:spcPts val="400"/>
              </a:spcBef>
            </a:pPr>
            <a:r>
              <a:rPr lang="en-US" sz="1000" dirty="0">
                <a:latin typeface="Merriweather" pitchFamily="2" charset="77"/>
              </a:rPr>
              <a:t>Steel, aluminum, autos, lumber, semiconductors, and more</a:t>
            </a:r>
          </a:p>
          <a:p>
            <a:pPr marL="457200" lvl="1" indent="0">
              <a:lnSpc>
                <a:spcPct val="100000"/>
              </a:lnSpc>
              <a:spcBef>
                <a:spcPts val="400"/>
              </a:spcBef>
              <a:buNone/>
            </a:pPr>
            <a:endParaRPr lang="en-US" sz="1000" dirty="0">
              <a:latin typeface="Merriweather" pitchFamily="2" charset="77"/>
            </a:endParaRPr>
          </a:p>
        </p:txBody>
      </p:sp>
    </p:spTree>
    <p:extLst>
      <p:ext uri="{BB962C8B-B14F-4D97-AF65-F5344CB8AC3E}">
        <p14:creationId xmlns:p14="http://schemas.microsoft.com/office/powerpoint/2010/main" val="3854596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704AD-9BE2-EAA0-ACF5-A740C3E542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CF6049-2201-BA9B-3E69-2DDF0DF84A47}"/>
              </a:ext>
            </a:extLst>
          </p:cNvPr>
          <p:cNvSpPr>
            <a:spLocks noGrp="1"/>
          </p:cNvSpPr>
          <p:nvPr>
            <p:ph type="title"/>
          </p:nvPr>
        </p:nvSpPr>
        <p:spPr>
          <a:xfrm>
            <a:off x="0" y="269611"/>
            <a:ext cx="12192000" cy="1083669"/>
          </a:xfrm>
        </p:spPr>
        <p:txBody>
          <a:bodyPr>
            <a:normAutofit/>
          </a:bodyPr>
          <a:lstStyle/>
          <a:p>
            <a:pPr algn="ctr"/>
            <a:r>
              <a:rPr lang="en-US" b="1" dirty="0"/>
              <a:t>Iran War &amp; Impact on Global Trade</a:t>
            </a:r>
          </a:p>
        </p:txBody>
      </p:sp>
      <p:sp>
        <p:nvSpPr>
          <p:cNvPr id="3" name="Content Placeholder 2">
            <a:extLst>
              <a:ext uri="{FF2B5EF4-FFF2-40B4-BE49-F238E27FC236}">
                <a16:creationId xmlns:a16="http://schemas.microsoft.com/office/drawing/2014/main" id="{FB794EF8-3471-CA48-6387-3E8A734D12C2}"/>
              </a:ext>
            </a:extLst>
          </p:cNvPr>
          <p:cNvSpPr>
            <a:spLocks noGrp="1"/>
          </p:cNvSpPr>
          <p:nvPr>
            <p:ph sz="half" idx="1"/>
          </p:nvPr>
        </p:nvSpPr>
        <p:spPr>
          <a:xfrm>
            <a:off x="277927" y="1165412"/>
            <a:ext cx="11636146" cy="5212025"/>
          </a:xfrm>
        </p:spPr>
        <p:txBody>
          <a:bodyPr numCol="1">
            <a:noAutofit/>
          </a:bodyPr>
          <a:lstStyle/>
          <a:p>
            <a:pPr marL="0" indent="0">
              <a:buNone/>
            </a:pPr>
            <a:r>
              <a:rPr lang="en-US" sz="1500" b="1" dirty="0">
                <a:latin typeface="Merriweather" pitchFamily="2" charset="77"/>
              </a:rPr>
              <a:t>The Conflict and Energy Markets:</a:t>
            </a:r>
            <a:endParaRPr lang="en-US" sz="1500" dirty="0">
              <a:latin typeface="Merriweather" pitchFamily="2" charset="77"/>
            </a:endParaRPr>
          </a:p>
          <a:p>
            <a:r>
              <a:rPr lang="en-US" sz="1500" b="1" dirty="0">
                <a:latin typeface="Merriweather" pitchFamily="2" charset="77"/>
              </a:rPr>
              <a:t>Timeline:</a:t>
            </a:r>
            <a:r>
              <a:rPr lang="en-US" sz="1500" dirty="0">
                <a:latin typeface="Merriweather" pitchFamily="2" charset="77"/>
              </a:rPr>
              <a:t> February 28, 2026 - U.S. and Israel launched strikes on Iran ("Operation Epic Fury"). Iran retaliated with missile/drone strikes on U.S. bases in Qatar, UAE, and Bahrain, and closed the Strait of Hormuz. April 7-8 ceasefire reached after 5+ weeks of fighting. Negotiations in Pakistan fell apart, the U.S. Navy is blockading Iranian ports.</a:t>
            </a:r>
          </a:p>
          <a:p>
            <a:r>
              <a:rPr lang="en-US" sz="1500" b="1" dirty="0">
                <a:latin typeface="Merriweather" pitchFamily="2" charset="77"/>
              </a:rPr>
              <a:t>Strait of Hormuz Disruption</a:t>
            </a:r>
            <a:r>
              <a:rPr lang="en-US" sz="1500" dirty="0">
                <a:latin typeface="Merriweather" pitchFamily="2" charset="77"/>
              </a:rPr>
              <a:t>: </a:t>
            </a:r>
          </a:p>
          <a:p>
            <a:pPr lvl="1">
              <a:spcBef>
                <a:spcPts val="1000"/>
              </a:spcBef>
            </a:pPr>
            <a:r>
              <a:rPr lang="en-US" sz="1500" dirty="0">
                <a:latin typeface="Merriweather" pitchFamily="2" charset="77"/>
              </a:rPr>
              <a:t>The Strait carries ~20% of global oil and ~20% of global LNG trade. Commercial traffic dropped more than 90% after the outbreak of conflict.</a:t>
            </a:r>
          </a:p>
          <a:p>
            <a:pPr lvl="1">
              <a:spcBef>
                <a:spcPts val="1000"/>
              </a:spcBef>
            </a:pPr>
            <a:r>
              <a:rPr lang="en-US" sz="1500" dirty="0">
                <a:latin typeface="Merriweather" pitchFamily="2" charset="77"/>
              </a:rPr>
              <a:t>Brent crude surged from ~$72 to nearly $120/barrel at peak, later stabilizing around $111. U.S. retail gas prices rose 93 cents/gallon. IEA estimated ~9-11 million bpd of oil supply effectively removed.</a:t>
            </a:r>
          </a:p>
          <a:p>
            <a:pPr lvl="1">
              <a:spcBef>
                <a:spcPts val="1000"/>
              </a:spcBef>
            </a:pPr>
            <a:r>
              <a:rPr lang="en-US" sz="1500" dirty="0">
                <a:latin typeface="Merriweather" pitchFamily="2" charset="77"/>
              </a:rPr>
              <a:t>Shipping reroutes, surging war risk insurance, and Red Sea avoidance have compounded supply chain pressures.</a:t>
            </a:r>
          </a:p>
          <a:p>
            <a:pPr lvl="1">
              <a:spcBef>
                <a:spcPts val="1000"/>
              </a:spcBef>
            </a:pPr>
            <a:r>
              <a:rPr lang="en-US" sz="1500" dirty="0">
                <a:latin typeface="Merriweather" pitchFamily="2" charset="77"/>
              </a:rPr>
              <a:t>Asian economies (heavily oil-import-dependent) faced fuel shortages and rationing.</a:t>
            </a:r>
          </a:p>
          <a:p>
            <a:pPr marL="0" indent="0">
              <a:buNone/>
            </a:pPr>
            <a:r>
              <a:rPr lang="en-US" sz="1500" b="1" dirty="0">
                <a:latin typeface="Merriweather" pitchFamily="2" charset="77"/>
              </a:rPr>
              <a:t>U.S. Trade Policy Response:</a:t>
            </a:r>
            <a:endParaRPr lang="en-US" sz="1500" dirty="0">
              <a:latin typeface="Merriweather" pitchFamily="2" charset="77"/>
            </a:endParaRPr>
          </a:p>
          <a:p>
            <a:r>
              <a:rPr lang="en-US" sz="1500" dirty="0">
                <a:latin typeface="Merriweather" pitchFamily="2" charset="77"/>
              </a:rPr>
              <a:t>March 3: Trump ordered DFC to provide political risk insurance for "ALL Maritime Trade" through the Gulf.</a:t>
            </a:r>
          </a:p>
          <a:p>
            <a:r>
              <a:rPr lang="en-US" sz="1500" dirty="0">
                <a:latin typeface="Merriweather" pitchFamily="2" charset="77"/>
              </a:rPr>
              <a:t>U.S. temporarily eased Iranian oil sanctions to release ~140M barrels of stranded oil to global markets.</a:t>
            </a:r>
          </a:p>
          <a:p>
            <a:r>
              <a:rPr lang="en-US" sz="1500" dirty="0">
                <a:latin typeface="Merriweather" pitchFamily="2" charset="77"/>
              </a:rPr>
              <a:t>Impact on steel and pipe coating: Rising energy costs driving up steel production expenses. Gulf shipping disruptions affecting raw material imports. Pipe coating operations tied to oil and gas infrastructure face project delays as operators reassess capital spending amid energy price volatility.</a:t>
            </a:r>
          </a:p>
          <a:p>
            <a:pPr marL="0" indent="0">
              <a:buNone/>
            </a:pPr>
            <a:endParaRPr lang="en-US" sz="1400" dirty="0">
              <a:latin typeface="Merriweather" pitchFamily="2" charset="77"/>
            </a:endParaRPr>
          </a:p>
        </p:txBody>
      </p:sp>
      <p:sp>
        <p:nvSpPr>
          <p:cNvPr id="4" name="Content Placeholder 3">
            <a:extLst>
              <a:ext uri="{FF2B5EF4-FFF2-40B4-BE49-F238E27FC236}">
                <a16:creationId xmlns:a16="http://schemas.microsoft.com/office/drawing/2014/main" id="{22045537-317C-7B5A-219D-D3706A1E9324}"/>
              </a:ext>
            </a:extLst>
          </p:cNvPr>
          <p:cNvSpPr>
            <a:spLocks noGrp="1"/>
          </p:cNvSpPr>
          <p:nvPr>
            <p:ph sz="half" idx="2"/>
          </p:nvPr>
        </p:nvSpPr>
        <p:spPr>
          <a:xfrm>
            <a:off x="12954000" y="11042073"/>
            <a:ext cx="55418" cy="166254"/>
          </a:xfrm>
        </p:spPr>
        <p:txBody>
          <a:bodyPr>
            <a:normAutofit fontScale="25000" lnSpcReduction="20000"/>
          </a:bodyPr>
          <a:lstStyle/>
          <a:p>
            <a:pPr marL="0" indent="0">
              <a:lnSpc>
                <a:spcPct val="140000"/>
              </a:lnSpc>
              <a:buNone/>
            </a:pPr>
            <a:endParaRPr lang="en-US" sz="1600" b="1" dirty="0">
              <a:latin typeface="Merriweather" pitchFamily="2" charset="77"/>
            </a:endParaRPr>
          </a:p>
        </p:txBody>
      </p:sp>
      <p:sp>
        <p:nvSpPr>
          <p:cNvPr id="5" name="Slide Number Placeholder 4">
            <a:extLst>
              <a:ext uri="{FF2B5EF4-FFF2-40B4-BE49-F238E27FC236}">
                <a16:creationId xmlns:a16="http://schemas.microsoft.com/office/drawing/2014/main" id="{CD77323D-E7A2-21B2-C167-3F1104855D7D}"/>
              </a:ext>
            </a:extLst>
          </p:cNvPr>
          <p:cNvSpPr>
            <a:spLocks noGrp="1"/>
          </p:cNvSpPr>
          <p:nvPr>
            <p:ph type="sldNum" sz="quarter" idx="12"/>
          </p:nvPr>
        </p:nvSpPr>
        <p:spPr/>
        <p:txBody>
          <a:bodyPr/>
          <a:lstStyle/>
          <a:p>
            <a:fld id="{A21DC766-8B8D-4A06-A897-8B1CE58E13BD}" type="slidenum">
              <a:rPr lang="en-US" smtClean="0"/>
              <a:t>9</a:t>
            </a:fld>
            <a:endParaRPr lang="en-US"/>
          </a:p>
        </p:txBody>
      </p:sp>
      <p:sp>
        <p:nvSpPr>
          <p:cNvPr id="6" name="Title 1">
            <a:extLst>
              <a:ext uri="{FF2B5EF4-FFF2-40B4-BE49-F238E27FC236}">
                <a16:creationId xmlns:a16="http://schemas.microsoft.com/office/drawing/2014/main" id="{F89D3B96-96CD-CB15-5F74-71E3F66F169F}"/>
              </a:ext>
            </a:extLst>
          </p:cNvPr>
          <p:cNvSpPr txBox="1">
            <a:spLocks/>
          </p:cNvSpPr>
          <p:nvPr/>
        </p:nvSpPr>
        <p:spPr>
          <a:xfrm>
            <a:off x="6172200" y="267760"/>
            <a:ext cx="5181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erriweather" panose="02000000000000000000" pitchFamily="2" charset="0"/>
                <a:ea typeface="+mj-ea"/>
                <a:cs typeface="Merriweather" panose="02000000000000000000" pitchFamily="2" charset="0"/>
              </a:defRPr>
            </a:lvl1pPr>
          </a:lstStyle>
          <a:p>
            <a:pPr algn="ctr"/>
            <a:endParaRPr lang="en-US" b="1" dirty="0"/>
          </a:p>
        </p:txBody>
      </p:sp>
    </p:spTree>
    <p:extLst>
      <p:ext uri="{BB962C8B-B14F-4D97-AF65-F5344CB8AC3E}">
        <p14:creationId xmlns:p14="http://schemas.microsoft.com/office/powerpoint/2010/main" val="1296199488"/>
      </p:ext>
    </p:extLst>
  </p:cSld>
  <p:clrMapOvr>
    <a:masterClrMapping/>
  </p:clrMapOvr>
</p:sld>
</file>

<file path=ppt/theme/theme1.xml><?xml version="1.0" encoding="utf-8"?>
<a:theme xmlns:a="http://schemas.openxmlformats.org/drawingml/2006/main" name="Vogel Mai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ogel-PPT-V3.potx" id="{6D93F357-DB66-42A5-A8B9-37DDBD0DC05C}" vid="{68F217AC-8D6C-41FA-9D2E-555A7954FA78}"/>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ogel-PPT-V3.potx" id="{6D93F357-DB66-42A5-A8B9-37DDBD0DC05C}" vid="{14176E4D-2FAA-451D-B551-93F990EAD7B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Vogel-PPT-V3</Template>
  <TotalTime>53532</TotalTime>
  <Words>3920</Words>
  <Application>Microsoft Macintosh PowerPoint</Application>
  <PresentationFormat>Widescreen</PresentationFormat>
  <Paragraphs>232</Paragraphs>
  <Slides>17</Slides>
  <Notes>10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Arial</vt:lpstr>
      <vt:lpstr>Avenir</vt:lpstr>
      <vt:lpstr>Calibri</vt:lpstr>
      <vt:lpstr>Cambria</vt:lpstr>
      <vt:lpstr>Merriweather</vt:lpstr>
      <vt:lpstr>Vogel Main Theme</vt:lpstr>
      <vt:lpstr>1_Office Theme</vt:lpstr>
      <vt:lpstr>Washington Update: Trump's Steel Policy and Politics</vt:lpstr>
      <vt:lpstr>PowerPoint Presentation</vt:lpstr>
      <vt:lpstr>Samir Kapadia</vt:lpstr>
      <vt:lpstr>PowerPoint Presentation</vt:lpstr>
      <vt:lpstr>Trump 2.0 Trade Architecture</vt:lpstr>
      <vt:lpstr>The Strategic Rationale Behind Trump's Trade Revolution</vt:lpstr>
      <vt:lpstr>Liberation Day to IEEPA’s Fall: The Tariff Timeline</vt:lpstr>
      <vt:lpstr>Legal Landscape: IEEPA Struck Down, New Battles Ahead</vt:lpstr>
      <vt:lpstr>Iran War &amp; Impact on Global Trade</vt:lpstr>
      <vt:lpstr>The Post-IEEPA World: Section 122, 301, and Beyond</vt:lpstr>
      <vt:lpstr>Section 232: The Steel Industry’s Centerpiece</vt:lpstr>
      <vt:lpstr>Trump 2.0 Trade Deals - Status After the IEEPA Ruling</vt:lpstr>
      <vt:lpstr>Southeast Asia Trade Deals (ASEAN)</vt:lpstr>
      <vt:lpstr>U.S.-China Strategic Dance - From Escalation to Negotiation</vt:lpstr>
      <vt:lpstr>Impact on Steel &amp; Pipe Coating</vt:lpstr>
      <vt:lpstr>What Comes Next: The Next 6 Months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Perspectives &amp; Forward Outlook From Washington</dc:title>
  <dc:creator>Matt Heitmann</dc:creator>
  <cp:lastModifiedBy>Mace Mace</cp:lastModifiedBy>
  <cp:revision>114</cp:revision>
  <cp:lastPrinted>2026-04-20T13:28:12Z</cp:lastPrinted>
  <dcterms:created xsi:type="dcterms:W3CDTF">2023-08-10T14:49:31Z</dcterms:created>
  <dcterms:modified xsi:type="dcterms:W3CDTF">2026-04-20T18:41:38Z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4452a27-5ea6-4523-8bae-637558da1de2_Enabled">
    <vt:lpwstr>true</vt:lpwstr>
  </property>
  <property fmtid="{D5CDD505-2E9C-101B-9397-08002B2CF9AE}" pid="3" name="MSIP_Label_b4452a27-5ea6-4523-8bae-637558da1de2_SetDate">
    <vt:lpwstr>2023-07-14T00:50:21Z</vt:lpwstr>
  </property>
  <property fmtid="{D5CDD505-2E9C-101B-9397-08002B2CF9AE}" pid="4" name="MSIP_Label_b4452a27-5ea6-4523-8bae-637558da1de2_Method">
    <vt:lpwstr>Standard</vt:lpwstr>
  </property>
  <property fmtid="{D5CDD505-2E9C-101B-9397-08002B2CF9AE}" pid="5" name="MSIP_Label_b4452a27-5ea6-4523-8bae-637558da1de2_Name">
    <vt:lpwstr>defa4170-0d19-0005-0004-bc88714345d2</vt:lpwstr>
  </property>
  <property fmtid="{D5CDD505-2E9C-101B-9397-08002B2CF9AE}" pid="6" name="MSIP_Label_b4452a27-5ea6-4523-8bae-637558da1de2_SiteId">
    <vt:lpwstr>67a09b3c-9c1d-46aa-a378-43b9d6a40bf7</vt:lpwstr>
  </property>
  <property fmtid="{D5CDD505-2E9C-101B-9397-08002B2CF9AE}" pid="7" name="MSIP_Label_b4452a27-5ea6-4523-8bae-637558da1de2_ActionId">
    <vt:lpwstr>e2d79bf1-6e5c-4002-96b7-8d074426f454</vt:lpwstr>
  </property>
  <property fmtid="{D5CDD505-2E9C-101B-9397-08002B2CF9AE}" pid="8" name="MSIP_Label_b4452a27-5ea6-4523-8bae-637558da1de2_ContentBits">
    <vt:lpwstr>0</vt:lpwstr>
  </property>
</Properties>
</file>